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7" r:id="rId2"/>
    <p:sldId id="258" r:id="rId3"/>
    <p:sldId id="259" r:id="rId4"/>
    <p:sldId id="274" r:id="rId5"/>
    <p:sldId id="275" r:id="rId6"/>
    <p:sldId id="276" r:id="rId7"/>
    <p:sldId id="277" r:id="rId8"/>
    <p:sldId id="278" r:id="rId9"/>
    <p:sldId id="282" r:id="rId10"/>
    <p:sldId id="279" r:id="rId11"/>
    <p:sldId id="281" r:id="rId12"/>
    <p:sldId id="271" r:id="rId13"/>
  </p:sldIdLst>
  <p:sldSz cx="9144000" cy="5143500" type="screen16x9"/>
  <p:notesSz cx="6858000" cy="9144000"/>
  <p:embeddedFontLst>
    <p:embeddedFont>
      <p:font typeface="Barlow SemiBold" panose="00000700000000000000" pitchFamily="2" charset="0"/>
      <p:regular r:id="rId15"/>
      <p:bold r:id="rId16"/>
      <p:italic r:id="rId17"/>
      <p:boldItalic r:id="rId18"/>
    </p:embeddedFont>
    <p:embeddedFont>
      <p:font typeface="Bebas Neue" panose="020B0606020202050201" pitchFamily="34" charset="0"/>
      <p:regular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88066" autoAdjust="0"/>
  </p:normalViewPr>
  <p:slideViewPr>
    <p:cSldViewPr snapToGrid="0">
      <p:cViewPr varScale="1">
        <p:scale>
          <a:sx n="76" d="100"/>
          <a:sy n="76" d="100"/>
        </p:scale>
        <p:origin x="972"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8da50cca5e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8da50cca5e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an introduction to the new curriculum approval software from CourseLeaf called Curriculum Inventory Management or CIM.</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8da50cca5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8da50cca5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program form has a similar interface to the course form with fields meant to mirror those on the program sections of the PDF form. Programs correspond with their catalog pages and integrate directly with the catalog itself. The program key is just meant to be a unique marker and is not relevant for submission purposes. Do NOT use the Propose New Program button. New programs must be proposed through the Miscellaneous form initially and then those are routed through the provost’s office.</a:t>
            </a:r>
            <a:endParaRPr dirty="0"/>
          </a:p>
        </p:txBody>
      </p:sp>
    </p:spTree>
    <p:extLst>
      <p:ext uri="{BB962C8B-B14F-4D97-AF65-F5344CB8AC3E}">
        <p14:creationId xmlns:p14="http://schemas.microsoft.com/office/powerpoint/2010/main" val="3405869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8da50cca5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8da50cca5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the form you’ll use to propose a new program. Click New Miscellaneous Request then select Initial Program Proposal. Add all appropriate documents and start workflow to send them to the provost’s office for review. This form is also used to add or remove course prefixes. Be sure to make the end goal of the request in the justification section and list all affected courses using the picklist.</a:t>
            </a:r>
            <a:endParaRPr dirty="0"/>
          </a:p>
        </p:txBody>
      </p:sp>
    </p:spTree>
    <p:extLst>
      <p:ext uri="{BB962C8B-B14F-4D97-AF65-F5344CB8AC3E}">
        <p14:creationId xmlns:p14="http://schemas.microsoft.com/office/powerpoint/2010/main" val="1120469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f4577949c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f4577949c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If you have any questions, feel free to reach out to me at aaron.reeder@eku.edu.</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8da50cca5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8da50cca5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goal of implementing CIM is to replace the current PDF forms currently in use to submit course and program change proposals. Where those forms are divided based on the type of change (editorial, routine, substantial, etc.) CIM forms are divided based on what is being changed, whether a course, program, or something like a prefix. CIM also integrates directly with Banner and the catalog. It will improve efficiency, reduce processing time, and enhance record keeping.</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8da50cca5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8da50cca5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top of the course form includes a search function and a database of all EKU courses. To see all available courses, put only an asterisk in the search bar. A subject code can be a good way to narrow down search results, but a specific course can also be searched. To sort the list, you can click on the headers like “Title” or “Status.” The workflow column will display the step of workflow a proposal is currently at, once it’s been submitted. The Status column will show suspended, editing, added, or be blank, depending on the status of the course/proposal.</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8da50cca5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8da50cca5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top of a course’s information contains information like the course code and title. Directly underneath is a list of catalog pages that reference the selected course. The Preview Workflow button shows where a submitted proposal would be sent based on how the fields are filled out. Some steps only appear if certain conditions are met, like Gen ed attributes. The Inactivate button pulls up a short form that replaces the request to suspend a course. The green Start Workflow button turns in any proposal. After this point it cannot be edited except by approvers in the appropriate workflow step. The workflow is based on particular people assigned to roles. Members of roles can be changed by request.</a:t>
            </a:r>
            <a:endParaRPr dirty="0"/>
          </a:p>
        </p:txBody>
      </p:sp>
    </p:spTree>
    <p:extLst>
      <p:ext uri="{BB962C8B-B14F-4D97-AF65-F5344CB8AC3E}">
        <p14:creationId xmlns:p14="http://schemas.microsoft.com/office/powerpoint/2010/main" val="623190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8da50cca5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8da50cca5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Clicking “Edit Course” brings up the proposal form. Any fields that are outlined in red means that field must be filled in before the form can be submitted. Certain fields determine the workflow, such as “Type of Change,” Gen ed attributes, and GR level. Type of Change options include Editorial, Routine, and Substantial, mirroring the old PDF forms. The “Save Changes” button at the bottom of the page allows the proposal edits to remain without moving it forward to Workflow. The Course Numbers in Use button gives a list of course numbers currently in use with the selected subject code. This is to make it easier to find a unique number when creating a new course.</a:t>
            </a:r>
            <a:endParaRPr dirty="0"/>
          </a:p>
        </p:txBody>
      </p:sp>
    </p:spTree>
    <p:extLst>
      <p:ext uri="{BB962C8B-B14F-4D97-AF65-F5344CB8AC3E}">
        <p14:creationId xmlns:p14="http://schemas.microsoft.com/office/powerpoint/2010/main" val="1400229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8da50cca5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8da50cca5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Banner prerequisites field should not be edited. Any updates to prerequisites and corequisites should be listed in the course description. The find restriction search box can be used to assign registration restrictions to a course. It works the same way as the search bar at the top of the form. Course Assessments replaces test scores from the PDF forms. The Attach File button allows you to attach any relevant documents or other files to a course revision proposal.</a:t>
            </a:r>
            <a:endParaRPr dirty="0"/>
          </a:p>
        </p:txBody>
      </p:sp>
    </p:spTree>
    <p:extLst>
      <p:ext uri="{BB962C8B-B14F-4D97-AF65-F5344CB8AC3E}">
        <p14:creationId xmlns:p14="http://schemas.microsoft.com/office/powerpoint/2010/main" val="2603587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8da50cca5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8da50cca5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a proposal is submitted, the edit button will be replaced with a workflow window showing where the proposal currently is in the approval path. Reviewer comments at the bottom of the page will display noted changes throughout the approval process.</a:t>
            </a:r>
            <a:endParaRPr dirty="0"/>
          </a:p>
        </p:txBody>
      </p:sp>
    </p:spTree>
    <p:extLst>
      <p:ext uri="{BB962C8B-B14F-4D97-AF65-F5344CB8AC3E}">
        <p14:creationId xmlns:p14="http://schemas.microsoft.com/office/powerpoint/2010/main" val="2879276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8da50cca5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8da50cca5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Use the Propose New Course button to bring up a blank course proposal form. It has the same fields as the edit course form. The Propose New from Existing Course button allows you to select a course as a “starting point” and edit any differing fields. </a:t>
            </a:r>
            <a:endParaRPr dirty="0"/>
          </a:p>
        </p:txBody>
      </p:sp>
    </p:spTree>
    <p:extLst>
      <p:ext uri="{BB962C8B-B14F-4D97-AF65-F5344CB8AC3E}">
        <p14:creationId xmlns:p14="http://schemas.microsoft.com/office/powerpoint/2010/main" val="112092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8da50cca5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8da50cca5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Approvers will visit the Pages Pending Approval page to review submissions. Approvers can make further edits to proposals, approve the page to move it forward in the workflow, or rollback the proposal with a comment, to an earlier approver or the original submitter. Any changes made by previous approvers will be marked up with green underlined text for additions and red crossed out text for deletions.</a:t>
            </a:r>
            <a:endParaRPr dirty="0"/>
          </a:p>
        </p:txBody>
      </p:sp>
    </p:spTree>
    <p:extLst>
      <p:ext uri="{BB962C8B-B14F-4D97-AF65-F5344CB8AC3E}">
        <p14:creationId xmlns:p14="http://schemas.microsoft.com/office/powerpoint/2010/main" val="1377156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descr="Fall Picture of EKU's Campus "/>
          <p:cNvPicPr preferRelativeResize="0"/>
          <p:nvPr/>
        </p:nvPicPr>
        <p:blipFill>
          <a:blip r:embed="rId5">
            <a:alphaModFix/>
          </a:blip>
          <a:stretch>
            <a:fillRect/>
          </a:stretch>
        </p:blipFill>
        <p:spPr>
          <a:xfrm>
            <a:off x="0" y="0"/>
            <a:ext cx="9144003" cy="5143496"/>
          </a:xfrm>
          <a:prstGeom prst="rect">
            <a:avLst/>
          </a:prstGeom>
          <a:noFill/>
          <a:ln>
            <a:noFill/>
          </a:ln>
        </p:spPr>
      </p:pic>
      <p:sp>
        <p:nvSpPr>
          <p:cNvPr id="62" name="Google Shape;62;p14"/>
          <p:cNvSpPr/>
          <p:nvPr/>
        </p:nvSpPr>
        <p:spPr>
          <a:xfrm>
            <a:off x="-347250" y="3142827"/>
            <a:ext cx="10051800" cy="1578186"/>
          </a:xfrm>
          <a:prstGeom prst="rect">
            <a:avLst/>
          </a:prstGeom>
          <a:solidFill>
            <a:srgbClr val="861F4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4"/>
          <p:cNvSpPr txBox="1">
            <a:spLocks noGrp="1"/>
          </p:cNvSpPr>
          <p:nvPr>
            <p:ph type="title"/>
          </p:nvPr>
        </p:nvSpPr>
        <p:spPr>
          <a:xfrm>
            <a:off x="311700" y="3217333"/>
            <a:ext cx="8520600" cy="1305192"/>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Clr>
                <a:schemeClr val="dk1"/>
              </a:buClr>
              <a:buSzPts val="1100"/>
              <a:buFont typeface="Arial"/>
              <a:buNone/>
            </a:pPr>
            <a:r>
              <a:rPr lang="en" sz="3500" dirty="0">
                <a:solidFill>
                  <a:schemeClr val="lt1"/>
                </a:solidFill>
                <a:latin typeface="Barlow SemiBold"/>
                <a:ea typeface="Barlow SemiBold"/>
                <a:cs typeface="Barlow SemiBold"/>
                <a:sym typeface="Barlow SemiBold"/>
              </a:rPr>
              <a:t>Curriculum Change &amp; Approval Process</a:t>
            </a:r>
            <a:br>
              <a:rPr lang="en" sz="3500" dirty="0">
                <a:solidFill>
                  <a:schemeClr val="lt1"/>
                </a:solidFill>
                <a:latin typeface="Barlow SemiBold"/>
                <a:ea typeface="Barlow SemiBold"/>
                <a:cs typeface="Barlow SemiBold"/>
                <a:sym typeface="Barlow SemiBold"/>
              </a:rPr>
            </a:br>
            <a:r>
              <a:rPr lang="en" sz="3500" dirty="0">
                <a:solidFill>
                  <a:schemeClr val="lt1"/>
                </a:solidFill>
                <a:latin typeface="Barlow SemiBold"/>
                <a:ea typeface="Barlow SemiBold"/>
                <a:cs typeface="Barlow SemiBold"/>
                <a:sym typeface="Barlow SemiBold"/>
              </a:rPr>
              <a:t>Curriculum Inventory Management (CIM) – CourseLeaf</a:t>
            </a:r>
            <a:endParaRPr dirty="0"/>
          </a:p>
        </p:txBody>
      </p:sp>
      <p:pic>
        <p:nvPicPr>
          <p:cNvPr id="8" name="Audio 7">
            <a:hlinkClick r:id="" action="ppaction://media"/>
            <a:extLst>
              <a:ext uri="{FF2B5EF4-FFF2-40B4-BE49-F238E27FC236}">
                <a16:creationId xmlns:a16="http://schemas.microsoft.com/office/drawing/2014/main" id="{5AE5C523-4F53-897E-6A0D-F492F35868B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9285"/>
    </mc:Choice>
    <mc:Fallback>
      <p:transition spd="slow" advTm="9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p:nvPr/>
        </p:nvSpPr>
        <p:spPr>
          <a:xfrm>
            <a:off x="-20350" y="-14575"/>
            <a:ext cx="9164400" cy="1003800"/>
          </a:xfrm>
          <a:prstGeom prst="rect">
            <a:avLst/>
          </a:prstGeom>
          <a:solidFill>
            <a:srgbClr val="861F4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6"/>
          <p:cNvSpPr txBox="1">
            <a:spLocks noGrp="1"/>
          </p:cNvSpPr>
          <p:nvPr>
            <p:ph type="title"/>
          </p:nvPr>
        </p:nvSpPr>
        <p:spPr>
          <a:xfrm>
            <a:off x="311700" y="66425"/>
            <a:ext cx="85206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US" sz="4700" b="1" dirty="0">
                <a:solidFill>
                  <a:schemeClr val="lt1"/>
                </a:solidFill>
                <a:latin typeface="Bebas Neue" panose="020B0606020202050201" pitchFamily="34" charset="0"/>
                <a:ea typeface="Bebas Neue Bold"/>
                <a:cs typeface="Bebas Neue Bold"/>
                <a:sym typeface="Bebas Neue"/>
              </a:rPr>
              <a:t>P</a:t>
            </a:r>
            <a:r>
              <a:rPr lang="en" sz="4700" b="1" dirty="0">
                <a:solidFill>
                  <a:schemeClr val="lt1"/>
                </a:solidFill>
                <a:latin typeface="Bebas Neue" panose="020B0606020202050201" pitchFamily="34" charset="0"/>
                <a:ea typeface="Bebas Neue Bold"/>
                <a:cs typeface="Bebas Neue Bold"/>
                <a:sym typeface="Bebas Neue"/>
              </a:rPr>
              <a:t>rogram form</a:t>
            </a:r>
            <a:endParaRPr dirty="0">
              <a:latin typeface="Bebas Neue" panose="020B0606020202050201" pitchFamily="34" charset="0"/>
            </a:endParaRPr>
          </a:p>
        </p:txBody>
      </p:sp>
      <p:pic>
        <p:nvPicPr>
          <p:cNvPr id="78" name="Google Shape;78;p16" descr="EKU Primary Logo"/>
          <p:cNvPicPr preferRelativeResize="0"/>
          <p:nvPr/>
        </p:nvPicPr>
        <p:blipFill rotWithShape="1">
          <a:blip r:embed="rId5">
            <a:alphaModFix/>
          </a:blip>
          <a:srcRect t="34155" b="34158"/>
          <a:stretch/>
        </p:blipFill>
        <p:spPr>
          <a:xfrm>
            <a:off x="8260205" y="4630525"/>
            <a:ext cx="672520" cy="213099"/>
          </a:xfrm>
          <a:prstGeom prst="rect">
            <a:avLst/>
          </a:prstGeom>
          <a:noFill/>
          <a:ln>
            <a:noFill/>
          </a:ln>
        </p:spPr>
      </p:pic>
      <p:sp>
        <p:nvSpPr>
          <p:cNvPr id="3" name="Google Shape;69;p15">
            <a:extLst>
              <a:ext uri="{FF2B5EF4-FFF2-40B4-BE49-F238E27FC236}">
                <a16:creationId xmlns:a16="http://schemas.microsoft.com/office/drawing/2014/main" id="{727FA224-314F-1E1F-338E-9BD8523778F3}"/>
              </a:ext>
            </a:extLst>
          </p:cNvPr>
          <p:cNvSpPr txBox="1">
            <a:spLocks/>
          </p:cNvSpPr>
          <p:nvPr/>
        </p:nvSpPr>
        <p:spPr>
          <a:xfrm>
            <a:off x="311700" y="1389600"/>
            <a:ext cx="2808000" cy="3179400"/>
          </a:xfrm>
          <a:prstGeom prst="rect">
            <a:avLst/>
          </a:prstGeom>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17500">
              <a:buClrTx/>
              <a:buSzPts val="1400"/>
              <a:buFont typeface="Barlow SemiBold"/>
              <a:buChar char="●"/>
            </a:pPr>
            <a:r>
              <a:rPr lang="en-US" dirty="0">
                <a:solidFill>
                  <a:schemeClr val="tx1"/>
                </a:solidFill>
                <a:latin typeface="Barlow SemiBold"/>
                <a:ea typeface="Barlow SemiBold"/>
                <a:cs typeface="Barlow SemiBold"/>
                <a:sym typeface="Barlow SemiBold"/>
              </a:rPr>
              <a:t>Similar interface to course form</a:t>
            </a:r>
          </a:p>
          <a:p>
            <a:pPr marL="457200" indent="-317500">
              <a:buClrTx/>
              <a:buSzPts val="1400"/>
              <a:buFont typeface="Barlow SemiBold"/>
              <a:buChar char="●"/>
            </a:pPr>
            <a:r>
              <a:rPr lang="en-US" dirty="0">
                <a:solidFill>
                  <a:schemeClr val="tx1"/>
                </a:solidFill>
                <a:latin typeface="Barlow SemiBold"/>
                <a:ea typeface="Barlow SemiBold"/>
                <a:cs typeface="Barlow SemiBold"/>
                <a:sym typeface="Barlow SemiBold"/>
              </a:rPr>
              <a:t>Programs correspond with catalog pages</a:t>
            </a:r>
          </a:p>
          <a:p>
            <a:pPr marL="457200" indent="-317500">
              <a:buClrTx/>
              <a:buSzPts val="1400"/>
              <a:buFont typeface="Barlow SemiBold"/>
              <a:buChar char="●"/>
            </a:pPr>
            <a:r>
              <a:rPr lang="en-US" dirty="0">
                <a:solidFill>
                  <a:schemeClr val="tx1"/>
                </a:solidFill>
                <a:latin typeface="Barlow SemiBold"/>
                <a:ea typeface="Barlow SemiBold"/>
                <a:cs typeface="Barlow SemiBold"/>
                <a:sym typeface="Barlow SemiBold"/>
              </a:rPr>
              <a:t>Program Key not relevant</a:t>
            </a:r>
          </a:p>
          <a:p>
            <a:pPr marL="457200" indent="-317500">
              <a:buClrTx/>
              <a:buSzPts val="1400"/>
              <a:buFont typeface="Barlow SemiBold"/>
              <a:buChar char="●"/>
            </a:pPr>
            <a:r>
              <a:rPr lang="en-US" dirty="0">
                <a:solidFill>
                  <a:schemeClr val="tx1"/>
                </a:solidFill>
                <a:latin typeface="Barlow SemiBold"/>
                <a:sym typeface="Barlow SemiBold"/>
              </a:rPr>
              <a:t>New Program – DO NOT USE</a:t>
            </a:r>
            <a:endParaRPr lang="en-US" dirty="0">
              <a:solidFill>
                <a:schemeClr val="tx1"/>
              </a:solidFill>
            </a:endParaRPr>
          </a:p>
        </p:txBody>
      </p:sp>
      <p:pic>
        <p:nvPicPr>
          <p:cNvPr id="4" name="Picture 3">
            <a:extLst>
              <a:ext uri="{FF2B5EF4-FFF2-40B4-BE49-F238E27FC236}">
                <a16:creationId xmlns:a16="http://schemas.microsoft.com/office/drawing/2014/main" id="{512EFA61-8285-ED8E-EE63-322B93D5C94A}"/>
              </a:ext>
            </a:extLst>
          </p:cNvPr>
          <p:cNvPicPr>
            <a:picLocks noChangeAspect="1"/>
          </p:cNvPicPr>
          <p:nvPr/>
        </p:nvPicPr>
        <p:blipFill>
          <a:blip r:embed="rId6"/>
          <a:stretch>
            <a:fillRect/>
          </a:stretch>
        </p:blipFill>
        <p:spPr>
          <a:xfrm>
            <a:off x="3451750" y="1070225"/>
            <a:ext cx="4132558" cy="3672817"/>
          </a:xfrm>
          <a:prstGeom prst="rect">
            <a:avLst/>
          </a:prstGeom>
        </p:spPr>
      </p:pic>
      <p:pic>
        <p:nvPicPr>
          <p:cNvPr id="6" name="Audio 5">
            <a:hlinkClick r:id="" action="ppaction://media"/>
            <a:extLst>
              <a:ext uri="{FF2B5EF4-FFF2-40B4-BE49-F238E27FC236}">
                <a16:creationId xmlns:a16="http://schemas.microsoft.com/office/drawing/2014/main" id="{EA3C1212-E77F-4EBA-08F2-1BCC93C3284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419683336"/>
      </p:ext>
    </p:extLst>
  </p:cSld>
  <p:clrMapOvr>
    <a:masterClrMapping/>
  </p:clrMapOvr>
  <mc:AlternateContent xmlns:mc="http://schemas.openxmlformats.org/markup-compatibility/2006">
    <mc:Choice xmlns:p14="http://schemas.microsoft.com/office/powerpoint/2010/main" Requires="p14">
      <p:transition spd="slow" p14:dur="2000" advTm="35683"/>
    </mc:Choice>
    <mc:Fallback>
      <p:transition spd="slow" advTm="35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p:nvPr/>
        </p:nvSpPr>
        <p:spPr>
          <a:xfrm>
            <a:off x="-20351" y="-14576"/>
            <a:ext cx="9190369" cy="5158075"/>
          </a:xfrm>
          <a:prstGeom prst="rect">
            <a:avLst/>
          </a:prstGeom>
          <a:solidFill>
            <a:srgbClr val="861F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txBox="1">
            <a:spLocks noGrp="1"/>
          </p:cNvSpPr>
          <p:nvPr>
            <p:ph type="title"/>
          </p:nvPr>
        </p:nvSpPr>
        <p:spPr>
          <a:xfrm>
            <a:off x="311699" y="555600"/>
            <a:ext cx="3726291"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US" sz="4700" b="1" dirty="0">
                <a:solidFill>
                  <a:schemeClr val="lt1"/>
                </a:solidFill>
                <a:latin typeface="Bebas Neue" panose="020B0606020202050201" pitchFamily="34" charset="0"/>
                <a:ea typeface="Bebas Neue Bold"/>
                <a:cs typeface="Bebas Neue Bold"/>
                <a:sym typeface="Bebas Neue"/>
              </a:rPr>
              <a:t>Miscellaneous form</a:t>
            </a:r>
            <a:endParaRPr lang="en-US" dirty="0">
              <a:latin typeface="Bebas Neue" panose="020B0606020202050201" pitchFamily="34" charset="0"/>
            </a:endParaRPr>
          </a:p>
        </p:txBody>
      </p:sp>
      <p:sp>
        <p:nvSpPr>
          <p:cNvPr id="69" name="Google Shape;69;p15"/>
          <p:cNvSpPr txBox="1">
            <a:spLocks noGrp="1"/>
          </p:cNvSpPr>
          <p:nvPr>
            <p:ph type="body" idx="1"/>
          </p:nvPr>
        </p:nvSpPr>
        <p:spPr>
          <a:xfrm>
            <a:off x="311699" y="1389600"/>
            <a:ext cx="2968395" cy="3179400"/>
          </a:xfrm>
          <a:prstGeom prst="rect">
            <a:avLst/>
          </a:prstGeom>
        </p:spPr>
        <p:txBody>
          <a:bodyPr spcFirstLastPara="1" wrap="square" lIns="91425" tIns="91425" rIns="91425" bIns="91425" anchor="t" anchorCtr="0">
            <a:normAutofit/>
          </a:bodyPr>
          <a:lstStyle/>
          <a:p>
            <a:pPr marL="457200" lvl="0" indent="-317500" algn="l" rtl="0">
              <a:lnSpc>
                <a:spcPct val="100000"/>
              </a:lnSpc>
              <a:spcBef>
                <a:spcPts val="0"/>
              </a:spcBef>
              <a:spcAft>
                <a:spcPts val="0"/>
              </a:spcAft>
              <a:buClr>
                <a:schemeClr val="lt1"/>
              </a:buClr>
              <a:buSzPts val="1400"/>
              <a:buFont typeface="Barlow SemiBold"/>
              <a:buChar char="●"/>
            </a:pPr>
            <a:r>
              <a:rPr lang="en-US" sz="1400" dirty="0">
                <a:solidFill>
                  <a:schemeClr val="lt1"/>
                </a:solidFill>
                <a:latin typeface="Barlow SemiBold"/>
                <a:ea typeface="Barlow SemiBold"/>
                <a:cs typeface="Barlow SemiBold"/>
                <a:sym typeface="Barlow SemiBold"/>
              </a:rPr>
              <a:t>Propose New Miscellaneous</a:t>
            </a:r>
          </a:p>
          <a:p>
            <a:pPr marL="457200" lvl="0" indent="-317500" algn="l" rtl="0">
              <a:lnSpc>
                <a:spcPct val="100000"/>
              </a:lnSpc>
              <a:spcBef>
                <a:spcPts val="0"/>
              </a:spcBef>
              <a:spcAft>
                <a:spcPts val="0"/>
              </a:spcAft>
              <a:buClr>
                <a:schemeClr val="lt1"/>
              </a:buClr>
              <a:buSzPts val="1400"/>
              <a:buFont typeface="Barlow SemiBold"/>
              <a:buChar char="●"/>
            </a:pPr>
            <a:r>
              <a:rPr lang="en-US" sz="1400" dirty="0">
                <a:solidFill>
                  <a:schemeClr val="lt1"/>
                </a:solidFill>
                <a:latin typeface="Barlow SemiBold"/>
                <a:ea typeface="Barlow SemiBold"/>
                <a:cs typeface="Barlow SemiBold"/>
                <a:sym typeface="Barlow SemiBold"/>
              </a:rPr>
              <a:t>New Program – Add Documents, moves to Provost’s office</a:t>
            </a:r>
          </a:p>
          <a:p>
            <a:pPr marL="457200" lvl="0" indent="-317500" algn="l" rtl="0">
              <a:lnSpc>
                <a:spcPct val="100000"/>
              </a:lnSpc>
              <a:spcBef>
                <a:spcPts val="0"/>
              </a:spcBef>
              <a:spcAft>
                <a:spcPts val="0"/>
              </a:spcAft>
              <a:buClr>
                <a:schemeClr val="lt1"/>
              </a:buClr>
              <a:buSzPts val="1400"/>
              <a:buFont typeface="Barlow SemiBold"/>
              <a:buChar char="●"/>
            </a:pPr>
            <a:r>
              <a:rPr lang="en-US" sz="1400" dirty="0">
                <a:solidFill>
                  <a:schemeClr val="lt1"/>
                </a:solidFill>
                <a:latin typeface="Barlow SemiBold"/>
                <a:ea typeface="Barlow SemiBold"/>
                <a:cs typeface="Barlow SemiBold"/>
                <a:sym typeface="Barlow SemiBold"/>
              </a:rPr>
              <a:t>Prefix – Add or remove course prefix</a:t>
            </a:r>
          </a:p>
          <a:p>
            <a:pPr marL="457200" lvl="0" indent="-317500" algn="l" rtl="0">
              <a:lnSpc>
                <a:spcPct val="100000"/>
              </a:lnSpc>
              <a:spcBef>
                <a:spcPts val="0"/>
              </a:spcBef>
              <a:spcAft>
                <a:spcPts val="0"/>
              </a:spcAft>
              <a:buClr>
                <a:schemeClr val="lt1"/>
              </a:buClr>
              <a:buSzPts val="1400"/>
              <a:buFont typeface="Barlow SemiBold"/>
              <a:buChar char="●"/>
            </a:pPr>
            <a:r>
              <a:rPr lang="en-US" sz="1400" dirty="0">
                <a:solidFill>
                  <a:schemeClr val="lt1"/>
                </a:solidFill>
                <a:latin typeface="Barlow SemiBold"/>
                <a:ea typeface="Barlow SemiBold"/>
                <a:cs typeface="Barlow SemiBold"/>
                <a:sym typeface="Barlow SemiBold"/>
              </a:rPr>
              <a:t>Clarify request in justification</a:t>
            </a:r>
          </a:p>
          <a:p>
            <a:pPr marL="457200" lvl="0" indent="-317500" algn="l" rtl="0">
              <a:lnSpc>
                <a:spcPct val="100000"/>
              </a:lnSpc>
              <a:spcBef>
                <a:spcPts val="0"/>
              </a:spcBef>
              <a:spcAft>
                <a:spcPts val="0"/>
              </a:spcAft>
              <a:buClr>
                <a:schemeClr val="lt1"/>
              </a:buClr>
              <a:buSzPts val="1400"/>
              <a:buFont typeface="Barlow SemiBold"/>
              <a:buChar char="●"/>
            </a:pPr>
            <a:r>
              <a:rPr lang="en-US" sz="1400" dirty="0">
                <a:solidFill>
                  <a:schemeClr val="lt1"/>
                </a:solidFill>
                <a:latin typeface="Barlow SemiBold"/>
                <a:ea typeface="Barlow SemiBold"/>
                <a:cs typeface="Barlow SemiBold"/>
                <a:sym typeface="Barlow SemiBold"/>
              </a:rPr>
              <a:t>List ALL affected courses</a:t>
            </a:r>
          </a:p>
          <a:p>
            <a:pPr marL="457200" lvl="0" indent="-317500" algn="l" rtl="0">
              <a:lnSpc>
                <a:spcPct val="100000"/>
              </a:lnSpc>
              <a:spcBef>
                <a:spcPts val="0"/>
              </a:spcBef>
              <a:spcAft>
                <a:spcPts val="0"/>
              </a:spcAft>
              <a:buClr>
                <a:schemeClr val="lt1"/>
              </a:buClr>
              <a:buSzPts val="1400"/>
              <a:buFont typeface="Barlow SemiBold"/>
              <a:buChar char="●"/>
            </a:pPr>
            <a:endParaRPr sz="1400" dirty="0">
              <a:solidFill>
                <a:schemeClr val="lt1"/>
              </a:solidFill>
              <a:latin typeface="Barlow SemiBold"/>
              <a:ea typeface="Barlow SemiBold"/>
              <a:cs typeface="Barlow SemiBold"/>
              <a:sym typeface="Barlow SemiBold"/>
            </a:endParaRPr>
          </a:p>
          <a:p>
            <a:pPr marL="457200" lvl="0" indent="-317500" algn="l" rtl="0">
              <a:lnSpc>
                <a:spcPct val="100000"/>
              </a:lnSpc>
              <a:spcBef>
                <a:spcPts val="0"/>
              </a:spcBef>
              <a:spcAft>
                <a:spcPts val="0"/>
              </a:spcAft>
              <a:buClr>
                <a:schemeClr val="lt1"/>
              </a:buClr>
              <a:buSzPts val="1400"/>
              <a:buFont typeface="Barlow SemiBold"/>
              <a:buChar char="●"/>
            </a:pPr>
            <a:endParaRPr sz="1400" dirty="0">
              <a:solidFill>
                <a:schemeClr val="lt1"/>
              </a:solidFill>
              <a:latin typeface="Barlow SemiBold"/>
              <a:ea typeface="Barlow SemiBold"/>
              <a:cs typeface="Barlow SemiBold"/>
              <a:sym typeface="Barlow SemiBold"/>
            </a:endParaRPr>
          </a:p>
        </p:txBody>
      </p:sp>
      <p:pic>
        <p:nvPicPr>
          <p:cNvPr id="70" name="Google Shape;70;p15" descr="EKU Primary Logo"/>
          <p:cNvPicPr preferRelativeResize="0"/>
          <p:nvPr/>
        </p:nvPicPr>
        <p:blipFill>
          <a:blip r:embed="rId5">
            <a:alphaModFix/>
          </a:blip>
          <a:stretch>
            <a:fillRect/>
          </a:stretch>
        </p:blipFill>
        <p:spPr>
          <a:xfrm>
            <a:off x="8394925" y="4626425"/>
            <a:ext cx="491301" cy="155674"/>
          </a:xfrm>
          <a:prstGeom prst="rect">
            <a:avLst/>
          </a:prstGeom>
          <a:noFill/>
          <a:ln>
            <a:noFill/>
          </a:ln>
        </p:spPr>
      </p:pic>
      <p:pic>
        <p:nvPicPr>
          <p:cNvPr id="3" name="Picture 2">
            <a:extLst>
              <a:ext uri="{FF2B5EF4-FFF2-40B4-BE49-F238E27FC236}">
                <a16:creationId xmlns:a16="http://schemas.microsoft.com/office/drawing/2014/main" id="{074C716F-C86C-A14C-9522-8ABAA30C1328}"/>
              </a:ext>
            </a:extLst>
          </p:cNvPr>
          <p:cNvPicPr>
            <a:picLocks noChangeAspect="1"/>
          </p:cNvPicPr>
          <p:nvPr/>
        </p:nvPicPr>
        <p:blipFill>
          <a:blip r:embed="rId6"/>
          <a:stretch>
            <a:fillRect/>
          </a:stretch>
        </p:blipFill>
        <p:spPr>
          <a:xfrm>
            <a:off x="5851533" y="134601"/>
            <a:ext cx="3165395" cy="4342648"/>
          </a:xfrm>
          <a:prstGeom prst="rect">
            <a:avLst/>
          </a:prstGeom>
        </p:spPr>
      </p:pic>
      <p:pic>
        <p:nvPicPr>
          <p:cNvPr id="5" name="Picture 4">
            <a:extLst>
              <a:ext uri="{FF2B5EF4-FFF2-40B4-BE49-F238E27FC236}">
                <a16:creationId xmlns:a16="http://schemas.microsoft.com/office/drawing/2014/main" id="{031AF013-368B-7918-3846-EBAEC0287552}"/>
              </a:ext>
            </a:extLst>
          </p:cNvPr>
          <p:cNvPicPr>
            <a:picLocks noChangeAspect="1"/>
          </p:cNvPicPr>
          <p:nvPr/>
        </p:nvPicPr>
        <p:blipFill>
          <a:blip r:embed="rId7"/>
          <a:stretch>
            <a:fillRect/>
          </a:stretch>
        </p:blipFill>
        <p:spPr>
          <a:xfrm>
            <a:off x="3068989" y="3028731"/>
            <a:ext cx="2409022" cy="2061909"/>
          </a:xfrm>
          <a:prstGeom prst="rect">
            <a:avLst/>
          </a:prstGeom>
        </p:spPr>
      </p:pic>
      <p:pic>
        <p:nvPicPr>
          <p:cNvPr id="6" name="Audio 5">
            <a:hlinkClick r:id="" action="ppaction://media"/>
            <a:extLst>
              <a:ext uri="{FF2B5EF4-FFF2-40B4-BE49-F238E27FC236}">
                <a16:creationId xmlns:a16="http://schemas.microsoft.com/office/drawing/2014/main" id="{6274A2E7-1AF3-10E3-0093-CA58C14F86E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365753463"/>
      </p:ext>
    </p:extLst>
  </p:cSld>
  <p:clrMapOvr>
    <a:masterClrMapping/>
  </p:clrMapOvr>
  <mc:AlternateContent xmlns:mc="http://schemas.openxmlformats.org/markup-compatibility/2006">
    <mc:Choice xmlns:p14="http://schemas.microsoft.com/office/powerpoint/2010/main" Requires="p14">
      <p:transition spd="slow" p14:dur="2000" advTm="33659"/>
    </mc:Choice>
    <mc:Fallback>
      <p:transition spd="slow" advTm="33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8"/>
          <p:cNvSpPr/>
          <p:nvPr/>
        </p:nvSpPr>
        <p:spPr>
          <a:xfrm>
            <a:off x="-20350" y="-5148"/>
            <a:ext cx="9164400" cy="5148648"/>
          </a:xfrm>
          <a:prstGeom prst="rect">
            <a:avLst/>
          </a:prstGeom>
          <a:solidFill>
            <a:srgbClr val="861F4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180;p28"/>
          <p:cNvSpPr txBox="1">
            <a:spLocks noGrp="1"/>
          </p:cNvSpPr>
          <p:nvPr>
            <p:ph type="title"/>
          </p:nvPr>
        </p:nvSpPr>
        <p:spPr>
          <a:xfrm>
            <a:off x="939000" y="643738"/>
            <a:ext cx="7266000" cy="237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US" sz="5070" dirty="0">
                <a:solidFill>
                  <a:schemeClr val="lt1"/>
                </a:solidFill>
                <a:latin typeface="Bebas Neue"/>
                <a:ea typeface="Bebas Neue"/>
                <a:cs typeface="Bebas Neue"/>
                <a:sym typeface="Bebas Neue"/>
              </a:rPr>
              <a:t>Q</a:t>
            </a:r>
            <a:r>
              <a:rPr lang="en" sz="5070" dirty="0">
                <a:solidFill>
                  <a:schemeClr val="lt1"/>
                </a:solidFill>
                <a:latin typeface="Bebas Neue"/>
                <a:ea typeface="Bebas Neue"/>
                <a:cs typeface="Bebas Neue"/>
                <a:sym typeface="Bebas Neue"/>
              </a:rPr>
              <a:t>uestions? </a:t>
            </a:r>
            <a:r>
              <a:rPr lang="en-US" sz="5070" dirty="0">
                <a:solidFill>
                  <a:schemeClr val="lt1"/>
                </a:solidFill>
                <a:latin typeface="Bebas Neue"/>
                <a:ea typeface="Bebas Neue"/>
                <a:cs typeface="Bebas Neue"/>
                <a:sym typeface="Bebas Neue"/>
              </a:rPr>
              <a:t>C</a:t>
            </a:r>
            <a:r>
              <a:rPr lang="en" sz="5070" dirty="0">
                <a:solidFill>
                  <a:schemeClr val="lt1"/>
                </a:solidFill>
                <a:latin typeface="Bebas Neue"/>
                <a:ea typeface="Bebas Neue"/>
                <a:cs typeface="Bebas Neue"/>
                <a:sym typeface="Bebas Neue"/>
              </a:rPr>
              <a:t>ontact Aaron reeder at aaron.reeder@eku.edu</a:t>
            </a:r>
            <a:endParaRPr sz="5070" dirty="0">
              <a:solidFill>
                <a:schemeClr val="lt1"/>
              </a:solidFill>
              <a:latin typeface="Bebas Neue"/>
              <a:ea typeface="Bebas Neue"/>
              <a:cs typeface="Bebas Neue"/>
              <a:sym typeface="Bebas Neue"/>
            </a:endParaRPr>
          </a:p>
        </p:txBody>
      </p:sp>
      <p:pic>
        <p:nvPicPr>
          <p:cNvPr id="181" name="Google Shape;181;p28" descr="EKU Primary Logo"/>
          <p:cNvPicPr preferRelativeResize="0"/>
          <p:nvPr/>
        </p:nvPicPr>
        <p:blipFill>
          <a:blip r:embed="rId5">
            <a:alphaModFix/>
          </a:blip>
          <a:stretch>
            <a:fillRect/>
          </a:stretch>
        </p:blipFill>
        <p:spPr>
          <a:xfrm>
            <a:off x="3979288" y="4270825"/>
            <a:ext cx="1185425" cy="375625"/>
          </a:xfrm>
          <a:prstGeom prst="rect">
            <a:avLst/>
          </a:prstGeom>
          <a:noFill/>
          <a:ln>
            <a:noFill/>
          </a:ln>
        </p:spPr>
      </p:pic>
      <p:pic>
        <p:nvPicPr>
          <p:cNvPr id="4" name="Audio 3">
            <a:hlinkClick r:id="" action="ppaction://media"/>
            <a:extLst>
              <a:ext uri="{FF2B5EF4-FFF2-40B4-BE49-F238E27FC236}">
                <a16:creationId xmlns:a16="http://schemas.microsoft.com/office/drawing/2014/main" id="{B6DDC717-F9CC-7C87-F1FB-EF2326B5ECC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9857"/>
    </mc:Choice>
    <mc:Fallback>
      <p:transition spd="slow" advTm="9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p:nvPr/>
        </p:nvSpPr>
        <p:spPr>
          <a:xfrm>
            <a:off x="-20351" y="-14576"/>
            <a:ext cx="9190369" cy="5158075"/>
          </a:xfrm>
          <a:prstGeom prst="rect">
            <a:avLst/>
          </a:prstGeom>
          <a:solidFill>
            <a:srgbClr val="861F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txBox="1">
            <a:spLocks noGrp="1"/>
          </p:cNvSpPr>
          <p:nvPr>
            <p:ph type="title"/>
          </p:nvPr>
        </p:nvSpPr>
        <p:spPr>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4700" b="1" dirty="0">
                <a:solidFill>
                  <a:schemeClr val="lt1"/>
                </a:solidFill>
                <a:latin typeface="Bebas Neue" panose="020B0606020202050201" pitchFamily="34" charset="0"/>
                <a:ea typeface="Bebas Neue Bold"/>
                <a:cs typeface="Bebas Neue Bold"/>
                <a:sym typeface="Bebas Neue"/>
              </a:rPr>
              <a:t>overview</a:t>
            </a:r>
            <a:endParaRPr dirty="0">
              <a:latin typeface="Bebas Neue" panose="020B0606020202050201" pitchFamily="34" charset="0"/>
            </a:endParaRPr>
          </a:p>
        </p:txBody>
      </p:sp>
      <p:sp>
        <p:nvSpPr>
          <p:cNvPr id="69" name="Google Shape;69;p15"/>
          <p:cNvSpPr txBox="1">
            <a:spLocks noGrp="1"/>
          </p:cNvSpPr>
          <p:nvPr>
            <p:ph type="body" idx="1"/>
          </p:nvPr>
        </p:nvSpPr>
        <p:spPr>
          <a:prstGeom prst="rect">
            <a:avLst/>
          </a:prstGeom>
        </p:spPr>
        <p:txBody>
          <a:bodyPr spcFirstLastPara="1" wrap="square" lIns="91425" tIns="91425" rIns="91425" bIns="91425" anchor="t" anchorCtr="0">
            <a:normAutofit/>
          </a:bodyPr>
          <a:lstStyle/>
          <a:p>
            <a:pPr marL="457200" lvl="0" indent="-317500" algn="l" rtl="0">
              <a:lnSpc>
                <a:spcPct val="100000"/>
              </a:lnSpc>
              <a:spcBef>
                <a:spcPts val="0"/>
              </a:spcBef>
              <a:spcAft>
                <a:spcPts val="0"/>
              </a:spcAft>
              <a:buClr>
                <a:schemeClr val="lt1"/>
              </a:buClr>
              <a:buSzPts val="1400"/>
              <a:buFont typeface="Barlow SemiBold"/>
              <a:buChar char="●"/>
            </a:pPr>
            <a:r>
              <a:rPr lang="en" sz="1400" dirty="0">
                <a:solidFill>
                  <a:schemeClr val="lt1"/>
                </a:solidFill>
                <a:latin typeface="Barlow SemiBold"/>
                <a:ea typeface="Barlow SemiBold"/>
                <a:cs typeface="Barlow SemiBold"/>
                <a:sym typeface="Barlow SemiBold"/>
              </a:rPr>
              <a:t>CIM replaces PDF CAA forms</a:t>
            </a:r>
            <a:endParaRPr sz="1400" dirty="0">
              <a:solidFill>
                <a:schemeClr val="lt1"/>
              </a:solidFill>
              <a:latin typeface="Barlow SemiBold"/>
              <a:ea typeface="Barlow SemiBold"/>
              <a:cs typeface="Barlow SemiBold"/>
              <a:sym typeface="Barlow SemiBold"/>
            </a:endParaRPr>
          </a:p>
          <a:p>
            <a:pPr marL="457200" lvl="0" indent="-317500" algn="l" rtl="0">
              <a:lnSpc>
                <a:spcPct val="100000"/>
              </a:lnSpc>
              <a:spcBef>
                <a:spcPts val="0"/>
              </a:spcBef>
              <a:spcAft>
                <a:spcPts val="0"/>
              </a:spcAft>
              <a:buClr>
                <a:schemeClr val="lt1"/>
              </a:buClr>
              <a:buSzPts val="1400"/>
              <a:buFont typeface="Barlow SemiBold"/>
              <a:buChar char="●"/>
            </a:pPr>
            <a:r>
              <a:rPr lang="en" sz="1400" dirty="0">
                <a:solidFill>
                  <a:schemeClr val="lt1"/>
                </a:solidFill>
                <a:latin typeface="Barlow SemiBold"/>
                <a:ea typeface="Barlow SemiBold"/>
                <a:cs typeface="Barlow SemiBold"/>
                <a:sym typeface="Barlow SemiBold"/>
              </a:rPr>
              <a:t>Course Form, Program Form, Miscellaneous Form</a:t>
            </a:r>
            <a:endParaRPr sz="1400" dirty="0">
              <a:solidFill>
                <a:schemeClr val="lt1"/>
              </a:solidFill>
              <a:latin typeface="Barlow SemiBold"/>
              <a:ea typeface="Barlow SemiBold"/>
              <a:cs typeface="Barlow SemiBold"/>
              <a:sym typeface="Barlow SemiBold"/>
            </a:endParaRPr>
          </a:p>
          <a:p>
            <a:pPr marL="457200" lvl="0" indent="-317500" algn="l" rtl="0">
              <a:lnSpc>
                <a:spcPct val="100000"/>
              </a:lnSpc>
              <a:spcBef>
                <a:spcPts val="0"/>
              </a:spcBef>
              <a:spcAft>
                <a:spcPts val="0"/>
              </a:spcAft>
              <a:buClr>
                <a:schemeClr val="lt1"/>
              </a:buClr>
              <a:buSzPts val="1400"/>
              <a:buFont typeface="Barlow SemiBold"/>
              <a:buChar char="●"/>
            </a:pPr>
            <a:r>
              <a:rPr lang="en" sz="1400" dirty="0">
                <a:solidFill>
                  <a:schemeClr val="lt1"/>
                </a:solidFill>
                <a:latin typeface="Barlow SemiBold"/>
                <a:sym typeface="Barlow SemiBold"/>
              </a:rPr>
              <a:t>Integration with Catalog and Banner</a:t>
            </a:r>
          </a:p>
        </p:txBody>
      </p:sp>
      <p:pic>
        <p:nvPicPr>
          <p:cNvPr id="70" name="Google Shape;70;p15" descr="EKU Primary Logo"/>
          <p:cNvPicPr preferRelativeResize="0"/>
          <p:nvPr/>
        </p:nvPicPr>
        <p:blipFill>
          <a:blip r:embed="rId5">
            <a:alphaModFix/>
          </a:blip>
          <a:stretch>
            <a:fillRect/>
          </a:stretch>
        </p:blipFill>
        <p:spPr>
          <a:xfrm>
            <a:off x="8394925" y="4626425"/>
            <a:ext cx="491301" cy="155674"/>
          </a:xfrm>
          <a:prstGeom prst="rect">
            <a:avLst/>
          </a:prstGeom>
          <a:noFill/>
          <a:ln>
            <a:noFill/>
          </a:ln>
        </p:spPr>
      </p:pic>
      <p:pic>
        <p:nvPicPr>
          <p:cNvPr id="3" name="Picture 2">
            <a:extLst>
              <a:ext uri="{FF2B5EF4-FFF2-40B4-BE49-F238E27FC236}">
                <a16:creationId xmlns:a16="http://schemas.microsoft.com/office/drawing/2014/main" id="{378C9BEA-9C93-C195-92A7-05A328B6F12B}"/>
              </a:ext>
            </a:extLst>
          </p:cNvPr>
          <p:cNvPicPr>
            <a:picLocks noChangeAspect="1"/>
          </p:cNvPicPr>
          <p:nvPr/>
        </p:nvPicPr>
        <p:blipFill>
          <a:blip r:embed="rId6"/>
          <a:stretch>
            <a:fillRect/>
          </a:stretch>
        </p:blipFill>
        <p:spPr>
          <a:xfrm>
            <a:off x="3005827" y="831034"/>
            <a:ext cx="6036949" cy="3481431"/>
          </a:xfrm>
          <a:prstGeom prst="rect">
            <a:avLst/>
          </a:prstGeom>
        </p:spPr>
      </p:pic>
      <p:pic>
        <p:nvPicPr>
          <p:cNvPr id="10" name="Audio 9">
            <a:hlinkClick r:id="" action="ppaction://media"/>
            <a:extLst>
              <a:ext uri="{FF2B5EF4-FFF2-40B4-BE49-F238E27FC236}">
                <a16:creationId xmlns:a16="http://schemas.microsoft.com/office/drawing/2014/main" id="{54D3916E-ADDA-F312-55C9-A39CAC84A9F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3423"/>
    </mc:Choice>
    <mc:Fallback>
      <p:transition spd="slow" advTm="33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p:nvPr/>
        </p:nvSpPr>
        <p:spPr>
          <a:xfrm>
            <a:off x="-20350" y="-14575"/>
            <a:ext cx="9164400" cy="1003800"/>
          </a:xfrm>
          <a:prstGeom prst="rect">
            <a:avLst/>
          </a:prstGeom>
          <a:solidFill>
            <a:srgbClr val="861F4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6"/>
          <p:cNvSpPr txBox="1">
            <a:spLocks noGrp="1"/>
          </p:cNvSpPr>
          <p:nvPr>
            <p:ph type="title"/>
          </p:nvPr>
        </p:nvSpPr>
        <p:spPr>
          <a:xfrm>
            <a:off x="311700" y="66425"/>
            <a:ext cx="85206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4700" b="1" dirty="0">
                <a:solidFill>
                  <a:schemeClr val="lt1"/>
                </a:solidFill>
                <a:latin typeface="Bebas Neue" panose="020B0606020202050201" pitchFamily="34" charset="0"/>
                <a:ea typeface="Bebas Neue Bold"/>
                <a:cs typeface="Bebas Neue Bold"/>
                <a:sym typeface="Bebas Neue"/>
              </a:rPr>
              <a:t>Course form</a:t>
            </a:r>
            <a:endParaRPr dirty="0">
              <a:latin typeface="Bebas Neue" panose="020B0606020202050201" pitchFamily="34" charset="0"/>
            </a:endParaRPr>
          </a:p>
        </p:txBody>
      </p:sp>
      <p:pic>
        <p:nvPicPr>
          <p:cNvPr id="78" name="Google Shape;78;p16" descr="EKU Primary Logo"/>
          <p:cNvPicPr preferRelativeResize="0"/>
          <p:nvPr/>
        </p:nvPicPr>
        <p:blipFill rotWithShape="1">
          <a:blip r:embed="rId5">
            <a:alphaModFix/>
          </a:blip>
          <a:srcRect t="34155" b="34158"/>
          <a:stretch/>
        </p:blipFill>
        <p:spPr>
          <a:xfrm>
            <a:off x="8260205" y="4630525"/>
            <a:ext cx="672520" cy="213099"/>
          </a:xfrm>
          <a:prstGeom prst="rect">
            <a:avLst/>
          </a:prstGeom>
          <a:noFill/>
          <a:ln>
            <a:noFill/>
          </a:ln>
        </p:spPr>
      </p:pic>
      <p:sp>
        <p:nvSpPr>
          <p:cNvPr id="3" name="Google Shape;69;p15">
            <a:extLst>
              <a:ext uri="{FF2B5EF4-FFF2-40B4-BE49-F238E27FC236}">
                <a16:creationId xmlns:a16="http://schemas.microsoft.com/office/drawing/2014/main" id="{727FA224-314F-1E1F-338E-9BD8523778F3}"/>
              </a:ext>
            </a:extLst>
          </p:cNvPr>
          <p:cNvSpPr txBox="1">
            <a:spLocks/>
          </p:cNvSpPr>
          <p:nvPr/>
        </p:nvSpPr>
        <p:spPr>
          <a:xfrm>
            <a:off x="311700" y="1389600"/>
            <a:ext cx="2808000" cy="3179400"/>
          </a:xfrm>
          <a:prstGeom prst="rect">
            <a:avLst/>
          </a:prstGeom>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17500">
              <a:buClrTx/>
              <a:buSzPts val="1400"/>
              <a:buFont typeface="Barlow SemiBold"/>
              <a:buChar char="●"/>
            </a:pPr>
            <a:r>
              <a:rPr lang="en-US" dirty="0">
                <a:solidFill>
                  <a:schemeClr val="tx1"/>
                </a:solidFill>
                <a:latin typeface="Barlow SemiBold"/>
                <a:ea typeface="Barlow SemiBold"/>
                <a:cs typeface="Barlow SemiBold"/>
                <a:sym typeface="Barlow SemiBold"/>
              </a:rPr>
              <a:t>Search: Asterisk for All, Subject Code</a:t>
            </a:r>
          </a:p>
          <a:p>
            <a:pPr marL="457200" indent="-317500">
              <a:buClrTx/>
              <a:buSzPts val="1400"/>
              <a:buFont typeface="Barlow SemiBold"/>
              <a:buChar char="●"/>
            </a:pPr>
            <a:r>
              <a:rPr lang="en-US" dirty="0">
                <a:solidFill>
                  <a:schemeClr val="tx1"/>
                </a:solidFill>
                <a:latin typeface="Barlow SemiBold"/>
                <a:ea typeface="Barlow SemiBold"/>
                <a:cs typeface="Barlow SemiBold"/>
                <a:sym typeface="Barlow SemiBold"/>
              </a:rPr>
              <a:t>Headers: Click Headers to sort</a:t>
            </a:r>
          </a:p>
          <a:p>
            <a:pPr marL="457200" indent="-317500">
              <a:buClrTx/>
              <a:buSzPts val="1400"/>
              <a:buFont typeface="Barlow SemiBold"/>
              <a:buChar char="●"/>
            </a:pPr>
            <a:r>
              <a:rPr lang="en-US" dirty="0">
                <a:solidFill>
                  <a:schemeClr val="tx1"/>
                </a:solidFill>
                <a:latin typeface="Barlow SemiBold"/>
                <a:sym typeface="Barlow SemiBold"/>
              </a:rPr>
              <a:t>Workflow: Will have information after submission</a:t>
            </a:r>
          </a:p>
          <a:p>
            <a:pPr marL="457200" indent="-317500">
              <a:buClrTx/>
              <a:buSzPts val="1400"/>
              <a:buFont typeface="Barlow SemiBold"/>
              <a:buChar char="●"/>
            </a:pPr>
            <a:r>
              <a:rPr lang="en-US" dirty="0">
                <a:solidFill>
                  <a:schemeClr val="tx1"/>
                </a:solidFill>
                <a:latin typeface="Barlow SemiBold"/>
                <a:sym typeface="Barlow SemiBold"/>
              </a:rPr>
              <a:t>Status: Suspended, Edited, or blank</a:t>
            </a:r>
          </a:p>
        </p:txBody>
      </p:sp>
      <p:pic>
        <p:nvPicPr>
          <p:cNvPr id="4" name="Picture 3">
            <a:extLst>
              <a:ext uri="{FF2B5EF4-FFF2-40B4-BE49-F238E27FC236}">
                <a16:creationId xmlns:a16="http://schemas.microsoft.com/office/drawing/2014/main" id="{D3E70CDE-913C-F54E-D2F5-104FF1F3BCA8}"/>
              </a:ext>
            </a:extLst>
          </p:cNvPr>
          <p:cNvPicPr>
            <a:picLocks noChangeAspect="1"/>
          </p:cNvPicPr>
          <p:nvPr/>
        </p:nvPicPr>
        <p:blipFill>
          <a:blip r:embed="rId6"/>
          <a:stretch>
            <a:fillRect/>
          </a:stretch>
        </p:blipFill>
        <p:spPr>
          <a:xfrm>
            <a:off x="3119700" y="1748992"/>
            <a:ext cx="6016925" cy="2460615"/>
          </a:xfrm>
          <a:prstGeom prst="rect">
            <a:avLst/>
          </a:prstGeom>
        </p:spPr>
      </p:pic>
      <p:pic>
        <p:nvPicPr>
          <p:cNvPr id="10" name="Audio 9">
            <a:hlinkClick r:id="" action="ppaction://media"/>
            <a:extLst>
              <a:ext uri="{FF2B5EF4-FFF2-40B4-BE49-F238E27FC236}">
                <a16:creationId xmlns:a16="http://schemas.microsoft.com/office/drawing/2014/main" id="{75BAFCC1-5356-A269-1C5A-2244A686064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2192"/>
    </mc:Choice>
    <mc:Fallback>
      <p:transition spd="slow" advTm="42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p:nvPr/>
        </p:nvSpPr>
        <p:spPr>
          <a:xfrm>
            <a:off x="-20351" y="-14576"/>
            <a:ext cx="9190369" cy="5158075"/>
          </a:xfrm>
          <a:prstGeom prst="rect">
            <a:avLst/>
          </a:prstGeom>
          <a:solidFill>
            <a:srgbClr val="861F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txBox="1">
            <a:spLocks noGrp="1"/>
          </p:cNvSpPr>
          <p:nvPr>
            <p:ph type="title"/>
          </p:nvPr>
        </p:nvSpPr>
        <p:spPr>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US" sz="4700" b="1" dirty="0">
                <a:solidFill>
                  <a:schemeClr val="lt1"/>
                </a:solidFill>
                <a:latin typeface="Bebas Neue" panose="020B0606020202050201" pitchFamily="34" charset="0"/>
                <a:ea typeface="Bebas Neue Bold"/>
                <a:cs typeface="Bebas Neue Bold"/>
                <a:sym typeface="Bebas Neue"/>
              </a:rPr>
              <a:t>C</a:t>
            </a:r>
            <a:r>
              <a:rPr lang="en" sz="4700" b="1" dirty="0">
                <a:solidFill>
                  <a:schemeClr val="lt1"/>
                </a:solidFill>
                <a:latin typeface="Bebas Neue" panose="020B0606020202050201" pitchFamily="34" charset="0"/>
                <a:ea typeface="Bebas Neue Bold"/>
                <a:cs typeface="Bebas Neue Bold"/>
                <a:sym typeface="Bebas Neue"/>
              </a:rPr>
              <a:t>ourse form</a:t>
            </a:r>
            <a:endParaRPr dirty="0">
              <a:latin typeface="Bebas Neue" panose="020B0606020202050201" pitchFamily="34" charset="0"/>
            </a:endParaRPr>
          </a:p>
        </p:txBody>
      </p:sp>
      <p:sp>
        <p:nvSpPr>
          <p:cNvPr id="69" name="Google Shape;69;p15"/>
          <p:cNvSpPr txBox="1">
            <a:spLocks noGrp="1"/>
          </p:cNvSpPr>
          <p:nvPr>
            <p:ph type="body" idx="1"/>
          </p:nvPr>
        </p:nvSpPr>
        <p:spPr>
          <a:prstGeom prst="rect">
            <a:avLst/>
          </a:prstGeom>
        </p:spPr>
        <p:txBody>
          <a:bodyPr spcFirstLastPara="1" wrap="square" lIns="91425" tIns="91425" rIns="91425" bIns="91425" anchor="t" anchorCtr="0">
            <a:normAutofit/>
          </a:bodyPr>
          <a:lstStyle/>
          <a:p>
            <a:pPr marL="457200" lvl="0" indent="-317500" algn="l" rtl="0">
              <a:lnSpc>
                <a:spcPct val="100000"/>
              </a:lnSpc>
              <a:spcBef>
                <a:spcPts val="0"/>
              </a:spcBef>
              <a:spcAft>
                <a:spcPts val="0"/>
              </a:spcAft>
              <a:buClr>
                <a:schemeClr val="lt1"/>
              </a:buClr>
              <a:buSzPts val="1400"/>
              <a:buFont typeface="Barlow SemiBold"/>
              <a:buChar char="●"/>
            </a:pPr>
            <a:r>
              <a:rPr lang="en-US" sz="1400" dirty="0">
                <a:solidFill>
                  <a:schemeClr val="lt1"/>
                </a:solidFill>
                <a:latin typeface="Barlow SemiBold"/>
                <a:ea typeface="Barlow SemiBold"/>
                <a:cs typeface="Barlow SemiBold"/>
                <a:sym typeface="Barlow SemiBold"/>
              </a:rPr>
              <a:t>Display Course: Title, Ecosystem</a:t>
            </a:r>
            <a:endParaRPr sz="1400" dirty="0">
              <a:solidFill>
                <a:schemeClr val="lt1"/>
              </a:solidFill>
              <a:latin typeface="Barlow SemiBold"/>
              <a:ea typeface="Barlow SemiBold"/>
              <a:cs typeface="Barlow SemiBold"/>
              <a:sym typeface="Barlow SemiBold"/>
            </a:endParaRPr>
          </a:p>
          <a:p>
            <a:pPr marL="457200" lvl="0" indent="-317500" algn="l" rtl="0">
              <a:lnSpc>
                <a:spcPct val="100000"/>
              </a:lnSpc>
              <a:spcBef>
                <a:spcPts val="0"/>
              </a:spcBef>
              <a:spcAft>
                <a:spcPts val="0"/>
              </a:spcAft>
              <a:buClr>
                <a:schemeClr val="lt1"/>
              </a:buClr>
              <a:buSzPts val="1400"/>
              <a:buFont typeface="Barlow SemiBold"/>
              <a:buChar char="●"/>
            </a:pPr>
            <a:r>
              <a:rPr lang="en" sz="1400" dirty="0">
                <a:solidFill>
                  <a:schemeClr val="lt1"/>
                </a:solidFill>
                <a:latin typeface="Barlow SemiBold"/>
                <a:ea typeface="Barlow SemiBold"/>
                <a:cs typeface="Barlow SemiBold"/>
                <a:sym typeface="Barlow SemiBold"/>
              </a:rPr>
              <a:t>Preview Workflow</a:t>
            </a:r>
            <a:endParaRPr sz="1400" dirty="0">
              <a:solidFill>
                <a:schemeClr val="lt1"/>
              </a:solidFill>
              <a:latin typeface="Barlow SemiBold"/>
              <a:ea typeface="Barlow SemiBold"/>
              <a:cs typeface="Barlow SemiBold"/>
              <a:sym typeface="Barlow SemiBold"/>
            </a:endParaRPr>
          </a:p>
          <a:p>
            <a:pPr marL="457200" lvl="0" indent="-317500" algn="l" rtl="0">
              <a:lnSpc>
                <a:spcPct val="100000"/>
              </a:lnSpc>
              <a:spcBef>
                <a:spcPts val="0"/>
              </a:spcBef>
              <a:spcAft>
                <a:spcPts val="0"/>
              </a:spcAft>
              <a:buClr>
                <a:schemeClr val="lt1"/>
              </a:buClr>
              <a:buSzPts val="1400"/>
              <a:buFont typeface="Barlow SemiBold"/>
              <a:buChar char="●"/>
            </a:pPr>
            <a:r>
              <a:rPr lang="en" sz="1400" dirty="0">
                <a:solidFill>
                  <a:schemeClr val="lt1"/>
                </a:solidFill>
                <a:latin typeface="Barlow SemiBold"/>
                <a:ea typeface="Barlow SemiBold"/>
                <a:cs typeface="Barlow SemiBold"/>
                <a:sym typeface="Barlow SemiBold"/>
              </a:rPr>
              <a:t>Inactivate Button: Suspend Course</a:t>
            </a:r>
          </a:p>
          <a:p>
            <a:pPr marL="457200" lvl="0" indent="-317500" algn="l" rtl="0">
              <a:lnSpc>
                <a:spcPct val="100000"/>
              </a:lnSpc>
              <a:spcBef>
                <a:spcPts val="0"/>
              </a:spcBef>
              <a:spcAft>
                <a:spcPts val="0"/>
              </a:spcAft>
              <a:buClr>
                <a:schemeClr val="lt1"/>
              </a:buClr>
              <a:buSzPts val="1400"/>
              <a:buFont typeface="Barlow SemiBold"/>
              <a:buChar char="●"/>
            </a:pPr>
            <a:r>
              <a:rPr lang="en" sz="1400" dirty="0">
                <a:solidFill>
                  <a:schemeClr val="lt1"/>
                </a:solidFill>
                <a:latin typeface="Barlow SemiBold"/>
                <a:sym typeface="Barlow SemiBold"/>
              </a:rPr>
              <a:t>Start Workflow: button turns in any proposal, edit button gone</a:t>
            </a:r>
            <a:endParaRPr dirty="0"/>
          </a:p>
        </p:txBody>
      </p:sp>
      <p:pic>
        <p:nvPicPr>
          <p:cNvPr id="70" name="Google Shape;70;p15" descr="EKU Primary Logo"/>
          <p:cNvPicPr preferRelativeResize="0"/>
          <p:nvPr/>
        </p:nvPicPr>
        <p:blipFill>
          <a:blip r:embed="rId5">
            <a:alphaModFix/>
          </a:blip>
          <a:stretch>
            <a:fillRect/>
          </a:stretch>
        </p:blipFill>
        <p:spPr>
          <a:xfrm>
            <a:off x="8394925" y="4626425"/>
            <a:ext cx="491301" cy="155674"/>
          </a:xfrm>
          <a:prstGeom prst="rect">
            <a:avLst/>
          </a:prstGeom>
          <a:noFill/>
          <a:ln>
            <a:noFill/>
          </a:ln>
        </p:spPr>
      </p:pic>
      <p:pic>
        <p:nvPicPr>
          <p:cNvPr id="3" name="Picture 2">
            <a:extLst>
              <a:ext uri="{FF2B5EF4-FFF2-40B4-BE49-F238E27FC236}">
                <a16:creationId xmlns:a16="http://schemas.microsoft.com/office/drawing/2014/main" id="{B7DC6F97-9EC8-013F-C494-4953E05C0DA9}"/>
              </a:ext>
            </a:extLst>
          </p:cNvPr>
          <p:cNvPicPr>
            <a:picLocks noChangeAspect="1"/>
          </p:cNvPicPr>
          <p:nvPr/>
        </p:nvPicPr>
        <p:blipFill>
          <a:blip r:embed="rId6"/>
          <a:stretch>
            <a:fillRect/>
          </a:stretch>
        </p:blipFill>
        <p:spPr>
          <a:xfrm>
            <a:off x="3028265" y="489406"/>
            <a:ext cx="5992073" cy="1643788"/>
          </a:xfrm>
          <a:prstGeom prst="rect">
            <a:avLst/>
          </a:prstGeom>
        </p:spPr>
      </p:pic>
      <p:pic>
        <p:nvPicPr>
          <p:cNvPr id="5" name="Picture 4">
            <a:extLst>
              <a:ext uri="{FF2B5EF4-FFF2-40B4-BE49-F238E27FC236}">
                <a16:creationId xmlns:a16="http://schemas.microsoft.com/office/drawing/2014/main" id="{10860528-F7C4-71B4-DE56-135669EB6BFB}"/>
              </a:ext>
            </a:extLst>
          </p:cNvPr>
          <p:cNvPicPr>
            <a:picLocks noChangeAspect="1"/>
          </p:cNvPicPr>
          <p:nvPr/>
        </p:nvPicPr>
        <p:blipFill>
          <a:blip r:embed="rId7"/>
          <a:stretch>
            <a:fillRect/>
          </a:stretch>
        </p:blipFill>
        <p:spPr>
          <a:xfrm>
            <a:off x="4756558" y="2245449"/>
            <a:ext cx="3439487" cy="2645759"/>
          </a:xfrm>
          <a:prstGeom prst="rect">
            <a:avLst/>
          </a:prstGeom>
        </p:spPr>
      </p:pic>
      <p:pic>
        <p:nvPicPr>
          <p:cNvPr id="14" name="Audio 13">
            <a:hlinkClick r:id="" action="ppaction://media"/>
            <a:extLst>
              <a:ext uri="{FF2B5EF4-FFF2-40B4-BE49-F238E27FC236}">
                <a16:creationId xmlns:a16="http://schemas.microsoft.com/office/drawing/2014/main" id="{7CF1E64E-FEF1-450F-C6E2-466F769B6B4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787923037"/>
      </p:ext>
    </p:extLst>
  </p:cSld>
  <p:clrMapOvr>
    <a:masterClrMapping/>
  </p:clrMapOvr>
  <mc:AlternateContent xmlns:mc="http://schemas.openxmlformats.org/markup-compatibility/2006">
    <mc:Choice xmlns:p14="http://schemas.microsoft.com/office/powerpoint/2010/main" Requires="p14">
      <p:transition spd="slow" p14:dur="2000" advTm="48148"/>
    </mc:Choice>
    <mc:Fallback>
      <p:transition spd="slow" advTm="48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p:nvPr/>
        </p:nvSpPr>
        <p:spPr>
          <a:xfrm>
            <a:off x="-20350" y="-14575"/>
            <a:ext cx="9164400" cy="1003800"/>
          </a:xfrm>
          <a:prstGeom prst="rect">
            <a:avLst/>
          </a:prstGeom>
          <a:solidFill>
            <a:srgbClr val="861F4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6"/>
          <p:cNvSpPr txBox="1">
            <a:spLocks noGrp="1"/>
          </p:cNvSpPr>
          <p:nvPr>
            <p:ph type="title"/>
          </p:nvPr>
        </p:nvSpPr>
        <p:spPr>
          <a:xfrm>
            <a:off x="311700" y="66425"/>
            <a:ext cx="85206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US" sz="4700" b="1" dirty="0">
                <a:solidFill>
                  <a:schemeClr val="lt1"/>
                </a:solidFill>
                <a:latin typeface="Bebas Neue" panose="020B0606020202050201" pitchFamily="34" charset="0"/>
                <a:ea typeface="Bebas Neue Bold"/>
                <a:cs typeface="Bebas Neue Bold"/>
                <a:sym typeface="Bebas Neue"/>
              </a:rPr>
              <a:t>C</a:t>
            </a:r>
            <a:r>
              <a:rPr lang="en" sz="4700" b="1" dirty="0">
                <a:solidFill>
                  <a:schemeClr val="lt1"/>
                </a:solidFill>
                <a:latin typeface="Bebas Neue" panose="020B0606020202050201" pitchFamily="34" charset="0"/>
                <a:ea typeface="Bebas Neue Bold"/>
                <a:cs typeface="Bebas Neue Bold"/>
                <a:sym typeface="Bebas Neue"/>
              </a:rPr>
              <a:t>ourse form</a:t>
            </a:r>
            <a:endParaRPr dirty="0">
              <a:latin typeface="Bebas Neue" panose="020B0606020202050201" pitchFamily="34" charset="0"/>
            </a:endParaRPr>
          </a:p>
        </p:txBody>
      </p:sp>
      <p:pic>
        <p:nvPicPr>
          <p:cNvPr id="78" name="Google Shape;78;p16" descr="EKU Primary Logo"/>
          <p:cNvPicPr preferRelativeResize="0"/>
          <p:nvPr/>
        </p:nvPicPr>
        <p:blipFill rotWithShape="1">
          <a:blip r:embed="rId5">
            <a:alphaModFix/>
          </a:blip>
          <a:srcRect t="34155" b="34158"/>
          <a:stretch/>
        </p:blipFill>
        <p:spPr>
          <a:xfrm>
            <a:off x="8260205" y="4630525"/>
            <a:ext cx="672520" cy="213099"/>
          </a:xfrm>
          <a:prstGeom prst="rect">
            <a:avLst/>
          </a:prstGeom>
          <a:noFill/>
          <a:ln>
            <a:noFill/>
          </a:ln>
        </p:spPr>
      </p:pic>
      <p:sp>
        <p:nvSpPr>
          <p:cNvPr id="3" name="Google Shape;69;p15">
            <a:extLst>
              <a:ext uri="{FF2B5EF4-FFF2-40B4-BE49-F238E27FC236}">
                <a16:creationId xmlns:a16="http://schemas.microsoft.com/office/drawing/2014/main" id="{727FA224-314F-1E1F-338E-9BD8523778F3}"/>
              </a:ext>
            </a:extLst>
          </p:cNvPr>
          <p:cNvSpPr txBox="1">
            <a:spLocks/>
          </p:cNvSpPr>
          <p:nvPr/>
        </p:nvSpPr>
        <p:spPr>
          <a:xfrm>
            <a:off x="311700" y="1389600"/>
            <a:ext cx="2808000" cy="3179400"/>
          </a:xfrm>
          <a:prstGeom prst="rect">
            <a:avLst/>
          </a:prstGeom>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17500">
              <a:buClrTx/>
              <a:buSzPts val="1400"/>
              <a:buFont typeface="Barlow SemiBold"/>
              <a:buChar char="●"/>
            </a:pPr>
            <a:r>
              <a:rPr lang="en-US" dirty="0">
                <a:solidFill>
                  <a:schemeClr val="tx1"/>
                </a:solidFill>
                <a:latin typeface="Barlow SemiBold"/>
                <a:ea typeface="Barlow SemiBold"/>
                <a:cs typeface="Barlow SemiBold"/>
                <a:sym typeface="Barlow SemiBold"/>
              </a:rPr>
              <a:t>Edit Course</a:t>
            </a:r>
          </a:p>
          <a:p>
            <a:pPr marL="457200" indent="-317500">
              <a:buClrTx/>
              <a:buSzPts val="1400"/>
              <a:buFont typeface="Barlow SemiBold"/>
              <a:buChar char="●"/>
            </a:pPr>
            <a:r>
              <a:rPr lang="en-US" dirty="0">
                <a:solidFill>
                  <a:schemeClr val="tx1"/>
                </a:solidFill>
                <a:latin typeface="Barlow SemiBold"/>
                <a:ea typeface="Barlow SemiBold"/>
                <a:cs typeface="Barlow SemiBold"/>
                <a:sym typeface="Barlow SemiBold"/>
              </a:rPr>
              <a:t>Red outline=Required field</a:t>
            </a:r>
          </a:p>
          <a:p>
            <a:pPr marL="457200" indent="-317500">
              <a:buClrTx/>
              <a:buSzPts val="1400"/>
              <a:buFont typeface="Barlow SemiBold"/>
              <a:buChar char="●"/>
            </a:pPr>
            <a:r>
              <a:rPr lang="en-US" dirty="0">
                <a:solidFill>
                  <a:schemeClr val="tx1"/>
                </a:solidFill>
                <a:latin typeface="Barlow SemiBold"/>
                <a:sym typeface="Barlow SemiBold"/>
              </a:rPr>
              <a:t>Determines Workflow: Type of Change, Teacher Ed, Gen ed, GR Level, etc.</a:t>
            </a:r>
          </a:p>
          <a:p>
            <a:pPr marL="457200" indent="-317500">
              <a:buClrTx/>
              <a:buSzPts val="1400"/>
              <a:buFont typeface="Barlow SemiBold"/>
              <a:buChar char="●"/>
            </a:pPr>
            <a:r>
              <a:rPr lang="en-US" dirty="0">
                <a:solidFill>
                  <a:schemeClr val="tx1"/>
                </a:solidFill>
                <a:latin typeface="Barlow SemiBold"/>
                <a:sym typeface="Barlow SemiBold"/>
              </a:rPr>
              <a:t>Save Changes</a:t>
            </a:r>
          </a:p>
          <a:p>
            <a:pPr marL="457200" indent="-317500">
              <a:buClrTx/>
              <a:buSzPts val="1400"/>
              <a:buFont typeface="Barlow SemiBold"/>
              <a:buChar char="●"/>
            </a:pPr>
            <a:r>
              <a:rPr lang="en-US" dirty="0">
                <a:solidFill>
                  <a:schemeClr val="tx1"/>
                </a:solidFill>
                <a:latin typeface="Barlow SemiBold"/>
                <a:sym typeface="Barlow SemiBold"/>
              </a:rPr>
              <a:t>Course Numbers in Use</a:t>
            </a:r>
          </a:p>
        </p:txBody>
      </p:sp>
      <p:pic>
        <p:nvPicPr>
          <p:cNvPr id="6" name="Picture 5">
            <a:extLst>
              <a:ext uri="{FF2B5EF4-FFF2-40B4-BE49-F238E27FC236}">
                <a16:creationId xmlns:a16="http://schemas.microsoft.com/office/drawing/2014/main" id="{780370E1-CE90-F7A2-9754-B25E8F73C8D3}"/>
              </a:ext>
            </a:extLst>
          </p:cNvPr>
          <p:cNvPicPr>
            <a:picLocks noChangeAspect="1"/>
          </p:cNvPicPr>
          <p:nvPr/>
        </p:nvPicPr>
        <p:blipFill>
          <a:blip r:embed="rId6"/>
          <a:stretch>
            <a:fillRect/>
          </a:stretch>
        </p:blipFill>
        <p:spPr>
          <a:xfrm>
            <a:off x="3596918" y="1184914"/>
            <a:ext cx="4797553" cy="3546478"/>
          </a:xfrm>
          <a:prstGeom prst="rect">
            <a:avLst/>
          </a:prstGeom>
        </p:spPr>
      </p:pic>
      <p:pic>
        <p:nvPicPr>
          <p:cNvPr id="5" name="Audio 4">
            <a:hlinkClick r:id="" action="ppaction://media"/>
            <a:extLst>
              <a:ext uri="{FF2B5EF4-FFF2-40B4-BE49-F238E27FC236}">
                <a16:creationId xmlns:a16="http://schemas.microsoft.com/office/drawing/2014/main" id="{1FBEECD1-451C-B129-CCB7-5721928DFAF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039165100"/>
      </p:ext>
    </p:extLst>
  </p:cSld>
  <p:clrMapOvr>
    <a:masterClrMapping/>
  </p:clrMapOvr>
  <mc:AlternateContent xmlns:mc="http://schemas.openxmlformats.org/markup-compatibility/2006">
    <mc:Choice xmlns:p14="http://schemas.microsoft.com/office/powerpoint/2010/main" Requires="p14">
      <p:transition spd="slow" p14:dur="2000" advTm="47918"/>
    </mc:Choice>
    <mc:Fallback>
      <p:transition spd="slow" advTm="47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p:nvPr/>
        </p:nvSpPr>
        <p:spPr>
          <a:xfrm>
            <a:off x="-20351" y="-14576"/>
            <a:ext cx="9190369" cy="5158075"/>
          </a:xfrm>
          <a:prstGeom prst="rect">
            <a:avLst/>
          </a:prstGeom>
          <a:solidFill>
            <a:srgbClr val="861F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txBox="1">
            <a:spLocks noGrp="1"/>
          </p:cNvSpPr>
          <p:nvPr>
            <p:ph type="title"/>
          </p:nvPr>
        </p:nvSpPr>
        <p:spPr>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US" sz="4700" b="1" dirty="0">
                <a:solidFill>
                  <a:schemeClr val="lt1"/>
                </a:solidFill>
                <a:latin typeface="Bebas Neue" panose="020B0606020202050201" pitchFamily="34" charset="0"/>
                <a:ea typeface="Bebas Neue Bold"/>
                <a:cs typeface="Bebas Neue Bold"/>
                <a:sym typeface="Bebas Neue"/>
              </a:rPr>
              <a:t>C</a:t>
            </a:r>
            <a:r>
              <a:rPr lang="en" sz="4700" b="1" dirty="0">
                <a:solidFill>
                  <a:schemeClr val="lt1"/>
                </a:solidFill>
                <a:latin typeface="Bebas Neue" panose="020B0606020202050201" pitchFamily="34" charset="0"/>
                <a:ea typeface="Bebas Neue Bold"/>
                <a:cs typeface="Bebas Neue Bold"/>
                <a:sym typeface="Bebas Neue"/>
              </a:rPr>
              <a:t>ourse form</a:t>
            </a:r>
            <a:endParaRPr dirty="0">
              <a:latin typeface="Bebas Neue" panose="020B0606020202050201" pitchFamily="34" charset="0"/>
            </a:endParaRPr>
          </a:p>
        </p:txBody>
      </p:sp>
      <p:sp>
        <p:nvSpPr>
          <p:cNvPr id="69" name="Google Shape;69;p15"/>
          <p:cNvSpPr txBox="1">
            <a:spLocks noGrp="1"/>
          </p:cNvSpPr>
          <p:nvPr>
            <p:ph type="body" idx="1"/>
          </p:nvPr>
        </p:nvSpPr>
        <p:spPr>
          <a:prstGeom prst="rect">
            <a:avLst/>
          </a:prstGeom>
        </p:spPr>
        <p:txBody>
          <a:bodyPr spcFirstLastPara="1" wrap="square" lIns="91425" tIns="91425" rIns="91425" bIns="91425" anchor="t" anchorCtr="0">
            <a:normAutofit/>
          </a:bodyPr>
          <a:lstStyle/>
          <a:p>
            <a:pPr marL="457200" lvl="0" indent="-317500" algn="l" rtl="0">
              <a:lnSpc>
                <a:spcPct val="100000"/>
              </a:lnSpc>
              <a:spcBef>
                <a:spcPts val="0"/>
              </a:spcBef>
              <a:spcAft>
                <a:spcPts val="0"/>
              </a:spcAft>
              <a:buClr>
                <a:schemeClr val="lt1"/>
              </a:buClr>
              <a:buSzPts val="1400"/>
              <a:buFont typeface="Barlow SemiBold"/>
              <a:buChar char="●"/>
            </a:pPr>
            <a:r>
              <a:rPr lang="en-US" sz="1400" dirty="0">
                <a:solidFill>
                  <a:schemeClr val="lt1"/>
                </a:solidFill>
                <a:latin typeface="Barlow SemiBold"/>
                <a:ea typeface="Barlow SemiBold"/>
                <a:cs typeface="Barlow SemiBold"/>
                <a:sym typeface="Barlow SemiBold"/>
              </a:rPr>
              <a:t>Banner Prerequisites – Do not Edit. List in Description</a:t>
            </a:r>
            <a:endParaRPr sz="1400" dirty="0">
              <a:solidFill>
                <a:schemeClr val="lt1"/>
              </a:solidFill>
              <a:latin typeface="Barlow SemiBold"/>
              <a:ea typeface="Barlow SemiBold"/>
              <a:cs typeface="Barlow SemiBold"/>
              <a:sym typeface="Barlow SemiBold"/>
            </a:endParaRPr>
          </a:p>
          <a:p>
            <a:pPr marL="457200" lvl="0" indent="-317500" algn="l" rtl="0">
              <a:lnSpc>
                <a:spcPct val="100000"/>
              </a:lnSpc>
              <a:spcBef>
                <a:spcPts val="0"/>
              </a:spcBef>
              <a:spcAft>
                <a:spcPts val="0"/>
              </a:spcAft>
              <a:buClr>
                <a:schemeClr val="lt1"/>
              </a:buClr>
              <a:buSzPts val="1400"/>
              <a:buFont typeface="Barlow SemiBold"/>
              <a:buChar char="●"/>
            </a:pPr>
            <a:r>
              <a:rPr lang="en" sz="1400" dirty="0">
                <a:solidFill>
                  <a:schemeClr val="lt1"/>
                </a:solidFill>
                <a:latin typeface="Barlow SemiBold"/>
                <a:ea typeface="Barlow SemiBold"/>
                <a:cs typeface="Barlow SemiBold"/>
                <a:sym typeface="Barlow SemiBold"/>
              </a:rPr>
              <a:t>Find Restriction - Search</a:t>
            </a:r>
            <a:endParaRPr sz="1400" dirty="0">
              <a:solidFill>
                <a:schemeClr val="lt1"/>
              </a:solidFill>
              <a:latin typeface="Barlow SemiBold"/>
              <a:ea typeface="Barlow SemiBold"/>
              <a:cs typeface="Barlow SemiBold"/>
              <a:sym typeface="Barlow SemiBold"/>
            </a:endParaRPr>
          </a:p>
          <a:p>
            <a:pPr marL="457200" lvl="0" indent="-317500" algn="l" rtl="0">
              <a:lnSpc>
                <a:spcPct val="100000"/>
              </a:lnSpc>
              <a:spcBef>
                <a:spcPts val="0"/>
              </a:spcBef>
              <a:spcAft>
                <a:spcPts val="0"/>
              </a:spcAft>
              <a:buClr>
                <a:schemeClr val="lt1"/>
              </a:buClr>
              <a:buSzPts val="1400"/>
              <a:buFont typeface="Barlow SemiBold"/>
              <a:buChar char="●"/>
            </a:pPr>
            <a:r>
              <a:rPr lang="en" sz="1400" dirty="0">
                <a:solidFill>
                  <a:schemeClr val="lt1"/>
                </a:solidFill>
                <a:latin typeface="Barlow SemiBold"/>
                <a:sym typeface="Barlow SemiBold"/>
              </a:rPr>
              <a:t>Student Learning Outcomes</a:t>
            </a:r>
          </a:p>
          <a:p>
            <a:pPr marL="457200" lvl="0" indent="-317500" algn="l" rtl="0">
              <a:lnSpc>
                <a:spcPct val="100000"/>
              </a:lnSpc>
              <a:spcBef>
                <a:spcPts val="0"/>
              </a:spcBef>
              <a:spcAft>
                <a:spcPts val="0"/>
              </a:spcAft>
              <a:buClr>
                <a:schemeClr val="lt1"/>
              </a:buClr>
              <a:buSzPts val="1400"/>
              <a:buFont typeface="Barlow SemiBold"/>
              <a:buChar char="●"/>
            </a:pPr>
            <a:r>
              <a:rPr lang="en" sz="1400" dirty="0">
                <a:solidFill>
                  <a:schemeClr val="lt1"/>
                </a:solidFill>
                <a:latin typeface="Barlow SemiBold"/>
                <a:sym typeface="Barlow SemiBold"/>
              </a:rPr>
              <a:t>Course Assessments – Replaces Test Scores</a:t>
            </a:r>
          </a:p>
          <a:p>
            <a:pPr marL="457200" lvl="0" indent="-317500" algn="l" rtl="0">
              <a:lnSpc>
                <a:spcPct val="100000"/>
              </a:lnSpc>
              <a:spcBef>
                <a:spcPts val="0"/>
              </a:spcBef>
              <a:spcAft>
                <a:spcPts val="0"/>
              </a:spcAft>
              <a:buClr>
                <a:schemeClr val="lt1"/>
              </a:buClr>
              <a:buSzPts val="1400"/>
              <a:buFont typeface="Barlow SemiBold"/>
              <a:buChar char="●"/>
            </a:pPr>
            <a:r>
              <a:rPr lang="en" sz="1400" dirty="0">
                <a:solidFill>
                  <a:schemeClr val="lt1"/>
                </a:solidFill>
                <a:latin typeface="Barlow SemiBold"/>
                <a:sym typeface="Barlow SemiBold"/>
              </a:rPr>
              <a:t>Attach File</a:t>
            </a:r>
            <a:endParaRPr dirty="0"/>
          </a:p>
        </p:txBody>
      </p:sp>
      <p:pic>
        <p:nvPicPr>
          <p:cNvPr id="70" name="Google Shape;70;p15" descr="EKU Primary Logo"/>
          <p:cNvPicPr preferRelativeResize="0"/>
          <p:nvPr/>
        </p:nvPicPr>
        <p:blipFill>
          <a:blip r:embed="rId5">
            <a:alphaModFix/>
          </a:blip>
          <a:stretch>
            <a:fillRect/>
          </a:stretch>
        </p:blipFill>
        <p:spPr>
          <a:xfrm>
            <a:off x="8394925" y="4626425"/>
            <a:ext cx="491301" cy="155674"/>
          </a:xfrm>
          <a:prstGeom prst="rect">
            <a:avLst/>
          </a:prstGeom>
          <a:noFill/>
          <a:ln>
            <a:noFill/>
          </a:ln>
        </p:spPr>
      </p:pic>
      <p:pic>
        <p:nvPicPr>
          <p:cNvPr id="3" name="Picture 2">
            <a:extLst>
              <a:ext uri="{FF2B5EF4-FFF2-40B4-BE49-F238E27FC236}">
                <a16:creationId xmlns:a16="http://schemas.microsoft.com/office/drawing/2014/main" id="{CA113CE4-3AD8-09F8-4614-811B00C9451B}"/>
              </a:ext>
            </a:extLst>
          </p:cNvPr>
          <p:cNvPicPr>
            <a:picLocks noChangeAspect="1"/>
          </p:cNvPicPr>
          <p:nvPr/>
        </p:nvPicPr>
        <p:blipFill>
          <a:blip r:embed="rId6"/>
          <a:stretch>
            <a:fillRect/>
          </a:stretch>
        </p:blipFill>
        <p:spPr>
          <a:xfrm>
            <a:off x="3119700" y="578383"/>
            <a:ext cx="5986833" cy="943303"/>
          </a:xfrm>
          <a:prstGeom prst="rect">
            <a:avLst/>
          </a:prstGeom>
        </p:spPr>
      </p:pic>
      <p:pic>
        <p:nvPicPr>
          <p:cNvPr id="5" name="Picture 4">
            <a:extLst>
              <a:ext uri="{FF2B5EF4-FFF2-40B4-BE49-F238E27FC236}">
                <a16:creationId xmlns:a16="http://schemas.microsoft.com/office/drawing/2014/main" id="{890BE4E6-5238-426A-F1FE-EECE34785E86}"/>
              </a:ext>
            </a:extLst>
          </p:cNvPr>
          <p:cNvPicPr>
            <a:picLocks noChangeAspect="1"/>
          </p:cNvPicPr>
          <p:nvPr/>
        </p:nvPicPr>
        <p:blipFill>
          <a:blip r:embed="rId7"/>
          <a:stretch>
            <a:fillRect/>
          </a:stretch>
        </p:blipFill>
        <p:spPr>
          <a:xfrm>
            <a:off x="3229853" y="1688741"/>
            <a:ext cx="5766526" cy="3287703"/>
          </a:xfrm>
          <a:prstGeom prst="rect">
            <a:avLst/>
          </a:prstGeom>
        </p:spPr>
      </p:pic>
      <p:pic>
        <p:nvPicPr>
          <p:cNvPr id="6" name="Audio 5">
            <a:hlinkClick r:id="" action="ppaction://media"/>
            <a:extLst>
              <a:ext uri="{FF2B5EF4-FFF2-40B4-BE49-F238E27FC236}">
                <a16:creationId xmlns:a16="http://schemas.microsoft.com/office/drawing/2014/main" id="{6D8EE7FC-6116-A61C-7F95-7AC3B09D2E1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637512328"/>
      </p:ext>
    </p:extLst>
  </p:cSld>
  <p:clrMapOvr>
    <a:masterClrMapping/>
  </p:clrMapOvr>
  <mc:AlternateContent xmlns:mc="http://schemas.openxmlformats.org/markup-compatibility/2006">
    <mc:Choice xmlns:p14="http://schemas.microsoft.com/office/powerpoint/2010/main" Requires="p14">
      <p:transition spd="slow" p14:dur="2000" advTm="35758"/>
    </mc:Choice>
    <mc:Fallback>
      <p:transition spd="slow" advTm="35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p:nvPr/>
        </p:nvSpPr>
        <p:spPr>
          <a:xfrm>
            <a:off x="-20350" y="-14575"/>
            <a:ext cx="9164400" cy="1003800"/>
          </a:xfrm>
          <a:prstGeom prst="rect">
            <a:avLst/>
          </a:prstGeom>
          <a:solidFill>
            <a:srgbClr val="861F4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6"/>
          <p:cNvSpPr txBox="1">
            <a:spLocks noGrp="1"/>
          </p:cNvSpPr>
          <p:nvPr>
            <p:ph type="title"/>
          </p:nvPr>
        </p:nvSpPr>
        <p:spPr>
          <a:xfrm>
            <a:off x="311700" y="66425"/>
            <a:ext cx="85206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US" sz="4700" b="1" dirty="0">
                <a:solidFill>
                  <a:schemeClr val="lt1"/>
                </a:solidFill>
                <a:latin typeface="Bebas Neue" panose="020B0606020202050201" pitchFamily="34" charset="0"/>
                <a:ea typeface="Bebas Neue Bold"/>
                <a:cs typeface="Bebas Neue Bold"/>
                <a:sym typeface="Bebas Neue"/>
              </a:rPr>
              <a:t>C</a:t>
            </a:r>
            <a:r>
              <a:rPr lang="en" sz="4700" b="1" dirty="0">
                <a:solidFill>
                  <a:schemeClr val="lt1"/>
                </a:solidFill>
                <a:latin typeface="Bebas Neue" panose="020B0606020202050201" pitchFamily="34" charset="0"/>
                <a:ea typeface="Bebas Neue Bold"/>
                <a:cs typeface="Bebas Neue Bold"/>
                <a:sym typeface="Bebas Neue"/>
              </a:rPr>
              <a:t>ourse form</a:t>
            </a:r>
            <a:endParaRPr dirty="0">
              <a:latin typeface="Bebas Neue" panose="020B0606020202050201" pitchFamily="34" charset="0"/>
            </a:endParaRPr>
          </a:p>
        </p:txBody>
      </p:sp>
      <p:pic>
        <p:nvPicPr>
          <p:cNvPr id="78" name="Google Shape;78;p16" descr="EKU Primary Logo"/>
          <p:cNvPicPr preferRelativeResize="0"/>
          <p:nvPr/>
        </p:nvPicPr>
        <p:blipFill rotWithShape="1">
          <a:blip r:embed="rId5">
            <a:alphaModFix/>
          </a:blip>
          <a:srcRect t="34155" b="34158"/>
          <a:stretch/>
        </p:blipFill>
        <p:spPr>
          <a:xfrm>
            <a:off x="8260205" y="4630525"/>
            <a:ext cx="672520" cy="213099"/>
          </a:xfrm>
          <a:prstGeom prst="rect">
            <a:avLst/>
          </a:prstGeom>
          <a:noFill/>
          <a:ln>
            <a:noFill/>
          </a:ln>
        </p:spPr>
      </p:pic>
      <p:sp>
        <p:nvSpPr>
          <p:cNvPr id="3" name="Google Shape;69;p15">
            <a:extLst>
              <a:ext uri="{FF2B5EF4-FFF2-40B4-BE49-F238E27FC236}">
                <a16:creationId xmlns:a16="http://schemas.microsoft.com/office/drawing/2014/main" id="{727FA224-314F-1E1F-338E-9BD8523778F3}"/>
              </a:ext>
            </a:extLst>
          </p:cNvPr>
          <p:cNvSpPr txBox="1">
            <a:spLocks/>
          </p:cNvSpPr>
          <p:nvPr/>
        </p:nvSpPr>
        <p:spPr>
          <a:xfrm>
            <a:off x="311700" y="1389600"/>
            <a:ext cx="2808000" cy="3179400"/>
          </a:xfrm>
          <a:prstGeom prst="rect">
            <a:avLst/>
          </a:prstGeom>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17500">
              <a:buClrTx/>
              <a:buSzPts val="1400"/>
              <a:buFont typeface="Barlow SemiBold"/>
              <a:buChar char="●"/>
            </a:pPr>
            <a:r>
              <a:rPr lang="en-US" dirty="0">
                <a:solidFill>
                  <a:schemeClr val="tx1"/>
                </a:solidFill>
                <a:latin typeface="Barlow SemiBold"/>
                <a:ea typeface="Barlow SemiBold"/>
                <a:cs typeface="Barlow SemiBold"/>
                <a:sym typeface="Barlow SemiBold"/>
              </a:rPr>
              <a:t>Workflow Window</a:t>
            </a:r>
          </a:p>
          <a:p>
            <a:pPr marL="457200" indent="-317500">
              <a:buClrTx/>
              <a:buSzPts val="1400"/>
              <a:buFont typeface="Barlow SemiBold"/>
              <a:buChar char="●"/>
            </a:pPr>
            <a:r>
              <a:rPr lang="en-US" dirty="0">
                <a:solidFill>
                  <a:schemeClr val="tx1"/>
                </a:solidFill>
                <a:latin typeface="Barlow SemiBold"/>
                <a:ea typeface="Barlow SemiBold"/>
                <a:cs typeface="Barlow SemiBold"/>
                <a:sym typeface="Barlow SemiBold"/>
              </a:rPr>
              <a:t>Reviewer Comments</a:t>
            </a:r>
          </a:p>
        </p:txBody>
      </p:sp>
      <p:pic>
        <p:nvPicPr>
          <p:cNvPr id="4" name="Picture 3">
            <a:extLst>
              <a:ext uri="{FF2B5EF4-FFF2-40B4-BE49-F238E27FC236}">
                <a16:creationId xmlns:a16="http://schemas.microsoft.com/office/drawing/2014/main" id="{51944C13-6104-30AA-C919-604676B24823}"/>
              </a:ext>
            </a:extLst>
          </p:cNvPr>
          <p:cNvPicPr>
            <a:picLocks noChangeAspect="1"/>
          </p:cNvPicPr>
          <p:nvPr/>
        </p:nvPicPr>
        <p:blipFill>
          <a:blip r:embed="rId6"/>
          <a:stretch>
            <a:fillRect/>
          </a:stretch>
        </p:blipFill>
        <p:spPr>
          <a:xfrm>
            <a:off x="3730276" y="991636"/>
            <a:ext cx="841724" cy="4085439"/>
          </a:xfrm>
          <a:prstGeom prst="rect">
            <a:avLst/>
          </a:prstGeom>
        </p:spPr>
      </p:pic>
      <p:pic>
        <p:nvPicPr>
          <p:cNvPr id="6" name="Picture 5">
            <a:extLst>
              <a:ext uri="{FF2B5EF4-FFF2-40B4-BE49-F238E27FC236}">
                <a16:creationId xmlns:a16="http://schemas.microsoft.com/office/drawing/2014/main" id="{24147E06-4632-A6C4-8DBC-523863D81539}"/>
              </a:ext>
            </a:extLst>
          </p:cNvPr>
          <p:cNvPicPr>
            <a:picLocks noChangeAspect="1"/>
          </p:cNvPicPr>
          <p:nvPr/>
        </p:nvPicPr>
        <p:blipFill>
          <a:blip r:embed="rId7"/>
          <a:stretch>
            <a:fillRect/>
          </a:stretch>
        </p:blipFill>
        <p:spPr>
          <a:xfrm>
            <a:off x="4699237" y="2191193"/>
            <a:ext cx="4233488" cy="493474"/>
          </a:xfrm>
          <a:prstGeom prst="rect">
            <a:avLst/>
          </a:prstGeom>
        </p:spPr>
      </p:pic>
      <p:pic>
        <p:nvPicPr>
          <p:cNvPr id="7" name="Audio 6">
            <a:hlinkClick r:id="" action="ppaction://media"/>
            <a:extLst>
              <a:ext uri="{FF2B5EF4-FFF2-40B4-BE49-F238E27FC236}">
                <a16:creationId xmlns:a16="http://schemas.microsoft.com/office/drawing/2014/main" id="{BCFE0C81-3FF8-336E-213E-9F1D2BB48EF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015837534"/>
      </p:ext>
    </p:extLst>
  </p:cSld>
  <p:clrMapOvr>
    <a:masterClrMapping/>
  </p:clrMapOvr>
  <mc:AlternateContent xmlns:mc="http://schemas.openxmlformats.org/markup-compatibility/2006">
    <mc:Choice xmlns:p14="http://schemas.microsoft.com/office/powerpoint/2010/main" Requires="p14">
      <p:transition spd="slow" p14:dur="2000" advTm="20368"/>
    </mc:Choice>
    <mc:Fallback>
      <p:transition spd="slow" advTm="20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p:nvPr/>
        </p:nvSpPr>
        <p:spPr>
          <a:xfrm>
            <a:off x="-20351" y="-14576"/>
            <a:ext cx="9190369" cy="5158075"/>
          </a:xfrm>
          <a:prstGeom prst="rect">
            <a:avLst/>
          </a:prstGeom>
          <a:solidFill>
            <a:srgbClr val="861F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txBox="1">
            <a:spLocks noGrp="1"/>
          </p:cNvSpPr>
          <p:nvPr>
            <p:ph type="title"/>
          </p:nvPr>
        </p:nvSpPr>
        <p:spPr>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US" sz="4700" b="1" dirty="0">
                <a:solidFill>
                  <a:schemeClr val="lt1"/>
                </a:solidFill>
                <a:latin typeface="Bebas Neue" panose="020B0606020202050201" pitchFamily="34" charset="0"/>
                <a:ea typeface="Bebas Neue Bold"/>
                <a:cs typeface="Bebas Neue Bold"/>
                <a:sym typeface="Bebas Neue"/>
              </a:rPr>
              <a:t>C</a:t>
            </a:r>
            <a:r>
              <a:rPr lang="en" sz="4700" b="1" dirty="0">
                <a:solidFill>
                  <a:schemeClr val="lt1"/>
                </a:solidFill>
                <a:latin typeface="Bebas Neue" panose="020B0606020202050201" pitchFamily="34" charset="0"/>
                <a:ea typeface="Bebas Neue Bold"/>
                <a:cs typeface="Bebas Neue Bold"/>
                <a:sym typeface="Bebas Neue"/>
              </a:rPr>
              <a:t>ourse form</a:t>
            </a:r>
            <a:endParaRPr dirty="0">
              <a:latin typeface="Bebas Neue" panose="020B0606020202050201" pitchFamily="34" charset="0"/>
            </a:endParaRPr>
          </a:p>
        </p:txBody>
      </p:sp>
      <p:sp>
        <p:nvSpPr>
          <p:cNvPr id="69" name="Google Shape;69;p15"/>
          <p:cNvSpPr txBox="1">
            <a:spLocks noGrp="1"/>
          </p:cNvSpPr>
          <p:nvPr>
            <p:ph type="body" idx="1"/>
          </p:nvPr>
        </p:nvSpPr>
        <p:spPr>
          <a:prstGeom prst="rect">
            <a:avLst/>
          </a:prstGeom>
        </p:spPr>
        <p:txBody>
          <a:bodyPr spcFirstLastPara="1" wrap="square" lIns="91425" tIns="91425" rIns="91425" bIns="91425" anchor="t" anchorCtr="0">
            <a:normAutofit/>
          </a:bodyPr>
          <a:lstStyle/>
          <a:p>
            <a:pPr marL="457200" lvl="0" indent="-317500" algn="l" rtl="0">
              <a:lnSpc>
                <a:spcPct val="100000"/>
              </a:lnSpc>
              <a:spcBef>
                <a:spcPts val="0"/>
              </a:spcBef>
              <a:spcAft>
                <a:spcPts val="0"/>
              </a:spcAft>
              <a:buClr>
                <a:schemeClr val="lt1"/>
              </a:buClr>
              <a:buSzPts val="1400"/>
              <a:buFont typeface="Barlow SemiBold"/>
              <a:buChar char="●"/>
            </a:pPr>
            <a:r>
              <a:rPr lang="en" sz="1400" dirty="0">
                <a:solidFill>
                  <a:schemeClr val="lt1"/>
                </a:solidFill>
                <a:latin typeface="Barlow SemiBold"/>
                <a:ea typeface="Barlow SemiBold"/>
                <a:cs typeface="Barlow SemiBold"/>
                <a:sym typeface="Barlow SemiBold"/>
              </a:rPr>
              <a:t>Propose N</a:t>
            </a:r>
            <a:r>
              <a:rPr lang="en-US" sz="1400" dirty="0">
                <a:solidFill>
                  <a:schemeClr val="lt1"/>
                </a:solidFill>
                <a:latin typeface="Barlow SemiBold"/>
                <a:ea typeface="Barlow SemiBold"/>
                <a:cs typeface="Barlow SemiBold"/>
                <a:sym typeface="Barlow SemiBold"/>
              </a:rPr>
              <a:t>e</a:t>
            </a:r>
            <a:r>
              <a:rPr lang="en" sz="1400" dirty="0">
                <a:solidFill>
                  <a:schemeClr val="lt1"/>
                </a:solidFill>
                <a:latin typeface="Barlow SemiBold"/>
                <a:ea typeface="Barlow SemiBold"/>
                <a:cs typeface="Barlow SemiBold"/>
                <a:sym typeface="Barlow SemiBold"/>
              </a:rPr>
              <a:t>w Course</a:t>
            </a:r>
            <a:endParaRPr sz="1400" dirty="0">
              <a:solidFill>
                <a:schemeClr val="lt1"/>
              </a:solidFill>
              <a:latin typeface="Barlow SemiBold"/>
              <a:ea typeface="Barlow SemiBold"/>
              <a:cs typeface="Barlow SemiBold"/>
              <a:sym typeface="Barlow SemiBold"/>
            </a:endParaRPr>
          </a:p>
          <a:p>
            <a:pPr marL="457200" lvl="0" indent="-317500" algn="l" rtl="0">
              <a:lnSpc>
                <a:spcPct val="100000"/>
              </a:lnSpc>
              <a:spcBef>
                <a:spcPts val="0"/>
              </a:spcBef>
              <a:spcAft>
                <a:spcPts val="0"/>
              </a:spcAft>
              <a:buClr>
                <a:schemeClr val="lt1"/>
              </a:buClr>
              <a:buSzPts val="1400"/>
              <a:buFont typeface="Barlow SemiBold"/>
              <a:buChar char="●"/>
            </a:pPr>
            <a:r>
              <a:rPr lang="en" sz="1400" dirty="0">
                <a:solidFill>
                  <a:schemeClr val="lt1"/>
                </a:solidFill>
                <a:latin typeface="Barlow SemiBold"/>
                <a:sym typeface="Barlow SemiBold"/>
              </a:rPr>
              <a:t>Propose New from Existing Course</a:t>
            </a:r>
            <a:endParaRPr dirty="0"/>
          </a:p>
        </p:txBody>
      </p:sp>
      <p:pic>
        <p:nvPicPr>
          <p:cNvPr id="70" name="Google Shape;70;p15" descr="EKU Primary Logo"/>
          <p:cNvPicPr preferRelativeResize="0"/>
          <p:nvPr/>
        </p:nvPicPr>
        <p:blipFill>
          <a:blip r:embed="rId5">
            <a:alphaModFix/>
          </a:blip>
          <a:stretch>
            <a:fillRect/>
          </a:stretch>
        </p:blipFill>
        <p:spPr>
          <a:xfrm>
            <a:off x="8394925" y="4626425"/>
            <a:ext cx="491301" cy="155674"/>
          </a:xfrm>
          <a:prstGeom prst="rect">
            <a:avLst/>
          </a:prstGeom>
          <a:noFill/>
          <a:ln>
            <a:noFill/>
          </a:ln>
        </p:spPr>
      </p:pic>
      <p:pic>
        <p:nvPicPr>
          <p:cNvPr id="3" name="Picture 2">
            <a:extLst>
              <a:ext uri="{FF2B5EF4-FFF2-40B4-BE49-F238E27FC236}">
                <a16:creationId xmlns:a16="http://schemas.microsoft.com/office/drawing/2014/main" id="{3C0DD1EE-EBF0-BFB9-1DC4-B5FB428381C4}"/>
              </a:ext>
            </a:extLst>
          </p:cNvPr>
          <p:cNvPicPr>
            <a:picLocks noChangeAspect="1"/>
          </p:cNvPicPr>
          <p:nvPr/>
        </p:nvPicPr>
        <p:blipFill>
          <a:blip r:embed="rId6"/>
          <a:stretch>
            <a:fillRect/>
          </a:stretch>
        </p:blipFill>
        <p:spPr>
          <a:xfrm>
            <a:off x="3000329" y="645707"/>
            <a:ext cx="6047946" cy="1905685"/>
          </a:xfrm>
          <a:prstGeom prst="rect">
            <a:avLst/>
          </a:prstGeom>
        </p:spPr>
      </p:pic>
      <p:pic>
        <p:nvPicPr>
          <p:cNvPr id="5" name="Picture 4">
            <a:extLst>
              <a:ext uri="{FF2B5EF4-FFF2-40B4-BE49-F238E27FC236}">
                <a16:creationId xmlns:a16="http://schemas.microsoft.com/office/drawing/2014/main" id="{77E01CF6-33ED-EAE2-54FF-90A431E67155}"/>
              </a:ext>
            </a:extLst>
          </p:cNvPr>
          <p:cNvPicPr>
            <a:picLocks noChangeAspect="1"/>
          </p:cNvPicPr>
          <p:nvPr/>
        </p:nvPicPr>
        <p:blipFill>
          <a:blip r:embed="rId7"/>
          <a:stretch>
            <a:fillRect/>
          </a:stretch>
        </p:blipFill>
        <p:spPr>
          <a:xfrm>
            <a:off x="2923019" y="2871100"/>
            <a:ext cx="6125256" cy="1697900"/>
          </a:xfrm>
          <a:prstGeom prst="rect">
            <a:avLst/>
          </a:prstGeom>
        </p:spPr>
      </p:pic>
      <p:pic>
        <p:nvPicPr>
          <p:cNvPr id="10" name="Audio 9">
            <a:hlinkClick r:id="" action="ppaction://media"/>
            <a:extLst>
              <a:ext uri="{FF2B5EF4-FFF2-40B4-BE49-F238E27FC236}">
                <a16:creationId xmlns:a16="http://schemas.microsoft.com/office/drawing/2014/main" id="{A9DA7FC0-BE19-5128-0C09-29F160FA84C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443036916"/>
      </p:ext>
    </p:extLst>
  </p:cSld>
  <p:clrMapOvr>
    <a:masterClrMapping/>
  </p:clrMapOvr>
  <mc:AlternateContent xmlns:mc="http://schemas.openxmlformats.org/markup-compatibility/2006">
    <mc:Choice xmlns:p14="http://schemas.microsoft.com/office/powerpoint/2010/main" Requires="p14">
      <p:transition spd="slow" p14:dur="2000" advTm="22865"/>
    </mc:Choice>
    <mc:Fallback>
      <p:transition spd="slow" advTm="22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p:nvPr/>
        </p:nvSpPr>
        <p:spPr>
          <a:xfrm>
            <a:off x="-20351" y="-14576"/>
            <a:ext cx="9190369" cy="5158075"/>
          </a:xfrm>
          <a:prstGeom prst="rect">
            <a:avLst/>
          </a:prstGeom>
          <a:solidFill>
            <a:srgbClr val="861F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txBox="1">
            <a:spLocks noGrp="1"/>
          </p:cNvSpPr>
          <p:nvPr>
            <p:ph type="title"/>
          </p:nvPr>
        </p:nvSpPr>
        <p:spPr>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US" sz="4700" b="1" dirty="0">
                <a:solidFill>
                  <a:schemeClr val="lt1"/>
                </a:solidFill>
                <a:latin typeface="Bebas Neue" panose="020B0606020202050201" pitchFamily="34" charset="0"/>
                <a:ea typeface="Bebas Neue Bold"/>
                <a:cs typeface="Bebas Neue Bold"/>
                <a:sym typeface="Bebas Neue"/>
              </a:rPr>
              <a:t>C</a:t>
            </a:r>
            <a:r>
              <a:rPr lang="en" sz="4700" b="1" dirty="0">
                <a:solidFill>
                  <a:schemeClr val="lt1"/>
                </a:solidFill>
                <a:latin typeface="Bebas Neue" panose="020B0606020202050201" pitchFamily="34" charset="0"/>
                <a:ea typeface="Bebas Neue Bold"/>
                <a:cs typeface="Bebas Neue Bold"/>
                <a:sym typeface="Bebas Neue"/>
              </a:rPr>
              <a:t>ourse form</a:t>
            </a:r>
            <a:endParaRPr dirty="0">
              <a:latin typeface="Bebas Neue" panose="020B0606020202050201" pitchFamily="34" charset="0"/>
            </a:endParaRPr>
          </a:p>
        </p:txBody>
      </p:sp>
      <p:sp>
        <p:nvSpPr>
          <p:cNvPr id="69" name="Google Shape;69;p15"/>
          <p:cNvSpPr txBox="1">
            <a:spLocks noGrp="1"/>
          </p:cNvSpPr>
          <p:nvPr>
            <p:ph type="body" idx="1"/>
          </p:nvPr>
        </p:nvSpPr>
        <p:spPr>
          <a:prstGeom prst="rect">
            <a:avLst/>
          </a:prstGeom>
        </p:spPr>
        <p:txBody>
          <a:bodyPr spcFirstLastPara="1" wrap="square" lIns="91425" tIns="91425" rIns="91425" bIns="91425" anchor="t" anchorCtr="0">
            <a:normAutofit/>
          </a:bodyPr>
          <a:lstStyle/>
          <a:p>
            <a:pPr marL="139700" lvl="0" indent="0" algn="l" rtl="0">
              <a:lnSpc>
                <a:spcPct val="100000"/>
              </a:lnSpc>
              <a:spcBef>
                <a:spcPts val="0"/>
              </a:spcBef>
              <a:spcAft>
                <a:spcPts val="0"/>
              </a:spcAft>
              <a:buClr>
                <a:schemeClr val="lt1"/>
              </a:buClr>
              <a:buSzPts val="1400"/>
              <a:buNone/>
            </a:pPr>
            <a:endParaRPr lang="en-US" sz="1400" dirty="0">
              <a:solidFill>
                <a:schemeClr val="lt1"/>
              </a:solidFill>
              <a:latin typeface="Barlow SemiBold"/>
              <a:ea typeface="Barlow SemiBold"/>
              <a:cs typeface="Barlow SemiBold"/>
              <a:sym typeface="Barlow SemiBold"/>
            </a:endParaRPr>
          </a:p>
          <a:p>
            <a:pPr marL="457200" lvl="0" indent="-317500" algn="l" rtl="0">
              <a:lnSpc>
                <a:spcPct val="100000"/>
              </a:lnSpc>
              <a:spcBef>
                <a:spcPts val="0"/>
              </a:spcBef>
              <a:spcAft>
                <a:spcPts val="0"/>
              </a:spcAft>
              <a:buClr>
                <a:schemeClr val="lt1"/>
              </a:buClr>
              <a:buSzPts val="1400"/>
              <a:buFont typeface="Barlow SemiBold"/>
              <a:buChar char="●"/>
            </a:pPr>
            <a:r>
              <a:rPr lang="en" sz="1400" dirty="0">
                <a:solidFill>
                  <a:schemeClr val="lt1"/>
                </a:solidFill>
                <a:latin typeface="Barlow SemiBold"/>
                <a:ea typeface="Barlow SemiBold"/>
                <a:cs typeface="Barlow SemiBold"/>
                <a:sym typeface="Barlow SemiBold"/>
              </a:rPr>
              <a:t>Approval Screen - Rollback</a:t>
            </a:r>
            <a:endParaRPr sz="1400" dirty="0">
              <a:solidFill>
                <a:schemeClr val="lt1"/>
              </a:solidFill>
              <a:latin typeface="Barlow SemiBold"/>
              <a:ea typeface="Barlow SemiBold"/>
              <a:cs typeface="Barlow SemiBold"/>
              <a:sym typeface="Barlow SemiBold"/>
            </a:endParaRPr>
          </a:p>
          <a:p>
            <a:pPr marL="457200" lvl="0" indent="-317500" algn="l" rtl="0">
              <a:lnSpc>
                <a:spcPct val="100000"/>
              </a:lnSpc>
              <a:spcBef>
                <a:spcPts val="0"/>
              </a:spcBef>
              <a:spcAft>
                <a:spcPts val="0"/>
              </a:spcAft>
              <a:buClr>
                <a:schemeClr val="lt1"/>
              </a:buClr>
              <a:buSzPts val="1400"/>
              <a:buFont typeface="Barlow SemiBold"/>
              <a:buChar char="●"/>
            </a:pPr>
            <a:r>
              <a:rPr lang="en" sz="1400" dirty="0">
                <a:solidFill>
                  <a:schemeClr val="lt1"/>
                </a:solidFill>
                <a:latin typeface="Barlow SemiBold"/>
                <a:sym typeface="Barlow SemiBold"/>
              </a:rPr>
              <a:t>Red/Green Markup</a:t>
            </a:r>
            <a:endParaRPr dirty="0"/>
          </a:p>
        </p:txBody>
      </p:sp>
      <p:pic>
        <p:nvPicPr>
          <p:cNvPr id="70" name="Google Shape;70;p15" descr="EKU Primary Logo"/>
          <p:cNvPicPr preferRelativeResize="0"/>
          <p:nvPr/>
        </p:nvPicPr>
        <p:blipFill>
          <a:blip r:embed="rId5">
            <a:alphaModFix/>
          </a:blip>
          <a:stretch>
            <a:fillRect/>
          </a:stretch>
        </p:blipFill>
        <p:spPr>
          <a:xfrm>
            <a:off x="8394925" y="4626425"/>
            <a:ext cx="491301" cy="155674"/>
          </a:xfrm>
          <a:prstGeom prst="rect">
            <a:avLst/>
          </a:prstGeom>
          <a:noFill/>
          <a:ln>
            <a:noFill/>
          </a:ln>
        </p:spPr>
      </p:pic>
      <p:pic>
        <p:nvPicPr>
          <p:cNvPr id="4" name="Picture 3">
            <a:extLst>
              <a:ext uri="{FF2B5EF4-FFF2-40B4-BE49-F238E27FC236}">
                <a16:creationId xmlns:a16="http://schemas.microsoft.com/office/drawing/2014/main" id="{2B682497-E38B-D2A4-B5AE-1BC215DAA49F}"/>
              </a:ext>
            </a:extLst>
          </p:cNvPr>
          <p:cNvPicPr>
            <a:picLocks noChangeAspect="1"/>
          </p:cNvPicPr>
          <p:nvPr/>
        </p:nvPicPr>
        <p:blipFill>
          <a:blip r:embed="rId6"/>
          <a:stretch>
            <a:fillRect/>
          </a:stretch>
        </p:blipFill>
        <p:spPr>
          <a:xfrm>
            <a:off x="3119700" y="1613808"/>
            <a:ext cx="5854243" cy="2544627"/>
          </a:xfrm>
          <a:prstGeom prst="rect">
            <a:avLst/>
          </a:prstGeom>
        </p:spPr>
      </p:pic>
      <p:pic>
        <p:nvPicPr>
          <p:cNvPr id="9" name="Audio 8">
            <a:hlinkClick r:id="" action="ppaction://media"/>
            <a:extLst>
              <a:ext uri="{FF2B5EF4-FFF2-40B4-BE49-F238E27FC236}">
                <a16:creationId xmlns:a16="http://schemas.microsoft.com/office/drawing/2014/main" id="{1A74E33E-E19A-EA4B-C676-69772A97482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819856694"/>
      </p:ext>
    </p:extLst>
  </p:cSld>
  <p:clrMapOvr>
    <a:masterClrMapping/>
  </p:clrMapOvr>
  <mc:AlternateContent xmlns:mc="http://schemas.openxmlformats.org/markup-compatibility/2006">
    <mc:Choice xmlns:p14="http://schemas.microsoft.com/office/powerpoint/2010/main" Requires="p14">
      <p:transition spd="slow" p14:dur="2000" advTm="29129"/>
    </mc:Choice>
    <mc:Fallback>
      <p:transition spd="slow" advTm="29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Simple Light">
  <a:themeElements>
    <a:clrScheme name="2023 Eastern Kentucky University Brand Colors">
      <a:dk1>
        <a:srgbClr val="000000"/>
      </a:dk1>
      <a:lt1>
        <a:srgbClr val="FFFFFF"/>
      </a:lt1>
      <a:dk2>
        <a:srgbClr val="595959"/>
      </a:dk2>
      <a:lt2>
        <a:srgbClr val="EEEEEE"/>
      </a:lt2>
      <a:accent1>
        <a:srgbClr val="861F41"/>
      </a:accent1>
      <a:accent2>
        <a:srgbClr val="DC582A"/>
      </a:accent2>
      <a:accent3>
        <a:srgbClr val="FFC658"/>
      </a:accent3>
      <a:accent4>
        <a:srgbClr val="E6A65D"/>
      </a:accent4>
      <a:accent5>
        <a:srgbClr val="009681"/>
      </a:accent5>
      <a:accent6>
        <a:srgbClr val="861F41"/>
      </a:accent6>
      <a:hlink>
        <a:srgbClr val="861F41"/>
      </a:hlink>
      <a:folHlink>
        <a:srgbClr val="861F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804</TotalTime>
  <Words>1180</Words>
  <Application>Microsoft Office PowerPoint</Application>
  <PresentationFormat>On-screen Show (16:9)</PresentationFormat>
  <Paragraphs>61</Paragraphs>
  <Slides>12</Slides>
  <Notes>12</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Barlow SemiBold</vt:lpstr>
      <vt:lpstr>Bebas Neue</vt:lpstr>
      <vt:lpstr>Simple Light</vt:lpstr>
      <vt:lpstr>Curriculum Change &amp; Approval Process Curriculum Inventory Management (CIM) – CourseLeaf</vt:lpstr>
      <vt:lpstr>overview</vt:lpstr>
      <vt:lpstr>Course form</vt:lpstr>
      <vt:lpstr>Course form</vt:lpstr>
      <vt:lpstr>Course form</vt:lpstr>
      <vt:lpstr>Course form</vt:lpstr>
      <vt:lpstr>Course form</vt:lpstr>
      <vt:lpstr>Course form</vt:lpstr>
      <vt:lpstr>Course form</vt:lpstr>
      <vt:lpstr>Program form</vt:lpstr>
      <vt:lpstr>Miscellaneous form</vt:lpstr>
      <vt:lpstr>Questions? Contact Aaron reeder at aaron.reeder@eku.edu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EASTERN KENTUCKY UNIVERSITY</dc:title>
  <dc:creator>Reeder, Aaron</dc:creator>
  <cp:lastModifiedBy>Aaron Reeder</cp:lastModifiedBy>
  <cp:revision>40</cp:revision>
  <dcterms:modified xsi:type="dcterms:W3CDTF">2024-09-13T20:30:21Z</dcterms:modified>
</cp:coreProperties>
</file>