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6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84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4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23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2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6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0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AF61AA-5A98-4049-A93E-477E5505141A}" type="datetimeFigureOut">
              <a:rPr lang="en-US" smtClean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90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3EF250F-FFA1-17C2-E30A-7794443DC478}"/>
              </a:ext>
            </a:extLst>
          </p:cNvPr>
          <p:cNvSpPr txBox="1"/>
          <p:nvPr/>
        </p:nvSpPr>
        <p:spPr>
          <a:xfrm>
            <a:off x="2357619" y="723311"/>
            <a:ext cx="7679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CEAHS &amp; CIM</a:t>
            </a:r>
          </a:p>
          <a:p>
            <a:pPr algn="ctr"/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Workflow for Curriculum Proposals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AD7413-2AE3-31E8-1213-97174D50E276}"/>
              </a:ext>
            </a:extLst>
          </p:cNvPr>
          <p:cNvSpPr txBox="1"/>
          <p:nvPr/>
        </p:nvSpPr>
        <p:spPr>
          <a:xfrm>
            <a:off x="1880162" y="2129647"/>
            <a:ext cx="4449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FIRST: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Consult your Department Chair</a:t>
            </a:r>
          </a:p>
        </p:txBody>
      </p:sp>
      <p:pic>
        <p:nvPicPr>
          <p:cNvPr id="9" name="Graphic 8" descr="Email with solid fill">
            <a:extLst>
              <a:ext uri="{FF2B5EF4-FFF2-40B4-BE49-F238E27FC236}">
                <a16:creationId xmlns:a16="http://schemas.microsoft.com/office/drawing/2014/main" id="{ADF277A9-C6D3-41A3-CD6A-9E3736112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9694" y="2846757"/>
            <a:ext cx="838262" cy="8382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8CCD32-490D-0529-E461-F995BA61CC30}"/>
              </a:ext>
            </a:extLst>
          </p:cNvPr>
          <p:cNvSpPr txBox="1"/>
          <p:nvPr/>
        </p:nvSpPr>
        <p:spPr>
          <a:xfrm>
            <a:off x="3877956" y="3081222"/>
            <a:ext cx="565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SECOND: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 Associate Dean</a:t>
            </a:r>
          </a:p>
        </p:txBody>
      </p:sp>
      <p:pic>
        <p:nvPicPr>
          <p:cNvPr id="14" name="Graphic 13" descr="Checklist with solid fill">
            <a:extLst>
              <a:ext uri="{FF2B5EF4-FFF2-40B4-BE49-F238E27FC236}">
                <a16:creationId xmlns:a16="http://schemas.microsoft.com/office/drawing/2014/main" id="{710F5529-94FD-9C89-B399-1D6DDA7794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1845" y="2986958"/>
            <a:ext cx="916628" cy="9166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6994201-0CA0-7332-139A-8517426A52DF}"/>
              </a:ext>
            </a:extLst>
          </p:cNvPr>
          <p:cNvSpPr txBox="1"/>
          <p:nvPr/>
        </p:nvSpPr>
        <p:spPr>
          <a:xfrm>
            <a:off x="4999390" y="3429000"/>
            <a:ext cx="386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tos Black" panose="020B0004020202020204" pitchFamily="34" charset="0"/>
              </a:rPr>
              <a:t>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See Checklists for requirements</a:t>
            </a:r>
          </a:p>
        </p:txBody>
      </p:sp>
      <p:pic>
        <p:nvPicPr>
          <p:cNvPr id="20" name="Graphic 19" descr="Cloud Computing with solid fill">
            <a:extLst>
              <a:ext uri="{FF2B5EF4-FFF2-40B4-BE49-F238E27FC236}">
                <a16:creationId xmlns:a16="http://schemas.microsoft.com/office/drawing/2014/main" id="{65B421C7-578A-F70A-2850-2F0F421283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99390" y="4084167"/>
            <a:ext cx="914400" cy="9144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5859F23-5FFF-DF7C-BB8A-4652C15D3243}"/>
              </a:ext>
            </a:extLst>
          </p:cNvPr>
          <p:cNvSpPr txBox="1"/>
          <p:nvPr/>
        </p:nvSpPr>
        <p:spPr>
          <a:xfrm>
            <a:off x="5913790" y="4259903"/>
            <a:ext cx="548227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THIRD: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Department User enters proposal in CIM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and clicks “Start Workflow”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Department Designee receives an email 		with a link to the proposal</a:t>
            </a:r>
          </a:p>
        </p:txBody>
      </p:sp>
      <p:pic>
        <p:nvPicPr>
          <p:cNvPr id="2" name="Graphic 1" descr="Lightbulb with solid fill">
            <a:extLst>
              <a:ext uri="{FF2B5EF4-FFF2-40B4-BE49-F238E27FC236}">
                <a16:creationId xmlns:a16="http://schemas.microsoft.com/office/drawing/2014/main" id="{8EA9D0A2-5CB8-E168-1CBF-7C4CBAE0BA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57879" y="1903171"/>
            <a:ext cx="822283" cy="82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5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CA7A88D-1D29-4C2E-8E04-411C18DB1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62BD95-BE80-4CCD-B3C5-778687DE1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980882-9F71-4735-B550-09F0FB4AA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54CE3AD-C754-4F1E-A76F-1EDDF71796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578972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38B743-4443-4735-BFC2-B514F6409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578973" y="0"/>
            <a:ext cx="7613027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B79F0-C9A2-5F31-6B0D-721B2714A7F5}"/>
              </a:ext>
            </a:extLst>
          </p:cNvPr>
          <p:cNvSpPr txBox="1"/>
          <p:nvPr/>
        </p:nvSpPr>
        <p:spPr>
          <a:xfrm>
            <a:off x="5124205" y="643467"/>
            <a:ext cx="6729127" cy="5571065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FOURTH:   Department designee may:</a:t>
            </a:r>
          </a:p>
          <a:p>
            <a:pPr marL="742950" lvl="1" indent="-285750" defTabSz="9144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proposal</a:t>
            </a: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9144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Rollback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User for edits</a:t>
            </a: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9144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 PDF </a:t>
            </a:r>
            <a:r>
              <a:rPr lang="en-US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share with others who do not have CIM access</a:t>
            </a: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defTabSz="914400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</a:t>
            </a:r>
          </a:p>
          <a:p>
            <a:pPr marL="1657350" lvl="3" indent="-285750" defTabSz="914400"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means “clicking the Approve button” after the department has voted to approve the proposal.</a:t>
            </a:r>
          </a:p>
          <a:p>
            <a:pPr marL="1657350" lvl="3" indent="-285750" defTabSz="914400"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Clicking “Approve” records the approval date and moves the proposal to the next step in workflow (CCC).  The Associate Dean’s office receives an email with a link to the proposal. </a:t>
            </a:r>
          </a:p>
          <a:p>
            <a:pPr marL="1657350" lvl="3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must be approved in CIM by the CCC materials due date.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9" name="Graphic 8" descr="Workflow with solid fill">
            <a:extLst>
              <a:ext uri="{FF2B5EF4-FFF2-40B4-BE49-F238E27FC236}">
                <a16:creationId xmlns:a16="http://schemas.microsoft.com/office/drawing/2014/main" id="{FD9A4EDD-8BC5-9077-03E9-C2AEF3AC1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508" y="1007064"/>
            <a:ext cx="2421935" cy="242193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82B9EB-4C2E-5423-6E8A-2DA32B058D2F}"/>
              </a:ext>
            </a:extLst>
          </p:cNvPr>
          <p:cNvSpPr txBox="1"/>
          <p:nvPr/>
        </p:nvSpPr>
        <p:spPr>
          <a:xfrm>
            <a:off x="878629" y="4042998"/>
            <a:ext cx="2727691" cy="1535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Designees</a:t>
            </a:r>
          </a:p>
          <a:p>
            <a:endParaRPr lang="en-US" sz="12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AHS		Dana &amp; Teresa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ASLIE		Danny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CTP		Kellie &amp; Stephanie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TLEL		Nicola, Sonja &amp; Kyrsten</a:t>
            </a:r>
          </a:p>
        </p:txBody>
      </p:sp>
    </p:spTree>
    <p:extLst>
      <p:ext uri="{BB962C8B-B14F-4D97-AF65-F5344CB8AC3E}">
        <p14:creationId xmlns:p14="http://schemas.microsoft.com/office/powerpoint/2010/main" val="608401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1FBD9ED-634D-4A6C-B5FE-A2D45EC48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8A33AE-58B7-4282-8E4F-482441152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D4D9825-BF05-4FC7-94DE-0E7C86699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02FF74F-004A-40F8-9BBA-1170E3C12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7D77ED-28A8-4135-8177-8466BFF32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7547879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09E20A-979E-FD30-7528-910E8EE2D98D}"/>
              </a:ext>
            </a:extLst>
          </p:cNvPr>
          <p:cNvSpPr txBox="1"/>
          <p:nvPr/>
        </p:nvSpPr>
        <p:spPr>
          <a:xfrm>
            <a:off x="894495" y="938552"/>
            <a:ext cx="5913281" cy="5690848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/>
          <a:p>
            <a:pPr defTabSz="914400">
              <a:lnSpc>
                <a:spcPct val="17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FIFTH:   Associate Dean’s Office may:</a:t>
            </a:r>
          </a:p>
          <a:p>
            <a:pPr marL="742950" lvl="1" indent="-285750" defTabSz="914400">
              <a:lnSpc>
                <a:spcPct val="17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</a:p>
          <a:p>
            <a:pPr marL="1200150" lvl="2" indent="-285750" defTabSz="914400">
              <a:lnSpc>
                <a:spcPct val="17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AD’s office will make minor edits only with dept. approval.</a:t>
            </a:r>
          </a:p>
          <a:p>
            <a:pPr marL="742950" lvl="1" indent="-285750" defTabSz="914400">
              <a:lnSpc>
                <a:spcPct val="17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Rollback </a:t>
            </a:r>
          </a:p>
          <a:p>
            <a:pPr marL="1200150" lvl="2" indent="-285750" defTabSz="9144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AD’s office standard practice will be to rollback proposals to the dept. for most edits.</a:t>
            </a:r>
          </a:p>
          <a:p>
            <a:pPr marL="742950" lvl="1" indent="-285750" defTabSz="914400">
              <a:lnSpc>
                <a:spcPct val="17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a PDF </a:t>
            </a:r>
          </a:p>
          <a:p>
            <a:pPr marL="1200150" lvl="2" indent="-28575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AD’s office will download proposals for the CCC agenda. Do not edit proposals after the materials due date.</a:t>
            </a:r>
          </a:p>
          <a:p>
            <a:pPr marL="742950" lvl="1" indent="-285750" defTabSz="914400">
              <a:lnSpc>
                <a:spcPct val="17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</a:t>
            </a:r>
          </a:p>
          <a:p>
            <a:pPr marL="1200150" lvl="2" indent="-28575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16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AD’s office will “click the button” to record CCC approval date and move the proposal to the next step in workflow.</a:t>
            </a:r>
            <a:endParaRPr lang="en-US" sz="1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7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7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E484CB-1781-4421-8EB9-D785B9504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94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7" name="Graphic 6" descr="Workflow with solid fill">
            <a:extLst>
              <a:ext uri="{FF2B5EF4-FFF2-40B4-BE49-F238E27FC236}">
                <a16:creationId xmlns:a16="http://schemas.microsoft.com/office/drawing/2014/main" id="{A2F79D01-76BB-D8E5-EE6B-C8D25F2FD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8214" y="1044685"/>
            <a:ext cx="2739291" cy="27392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EAAEEB-6558-46D4-5AA0-3648461F131C}"/>
              </a:ext>
            </a:extLst>
          </p:cNvPr>
          <p:cNvSpPr txBox="1"/>
          <p:nvPr/>
        </p:nvSpPr>
        <p:spPr>
          <a:xfrm>
            <a:off x="8780625" y="4362464"/>
            <a:ext cx="2294467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College Designees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CCC	Michele &amp; Dana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TEC	Michele &amp; Emily</a:t>
            </a:r>
          </a:p>
        </p:txBody>
      </p:sp>
    </p:spTree>
    <p:extLst>
      <p:ext uri="{BB962C8B-B14F-4D97-AF65-F5344CB8AC3E}">
        <p14:creationId xmlns:p14="http://schemas.microsoft.com/office/powerpoint/2010/main" val="116144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1FBD9ED-634D-4A6C-B5FE-A2D45EC48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78A33AE-58B7-4282-8E4F-482441152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4D9825-BF05-4FC7-94DE-0E7C86699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554B694-B440-25AD-F86A-699C2C90B4EC}"/>
              </a:ext>
            </a:extLst>
          </p:cNvPr>
          <p:cNvSpPr txBox="1"/>
          <p:nvPr/>
        </p:nvSpPr>
        <p:spPr>
          <a:xfrm>
            <a:off x="1193532" y="2159000"/>
            <a:ext cx="6099388" cy="39639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NEXT STEPS: 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Workflow to subsequent curriculum committees (Gen Ed, TEC, GOC, CAA) will continue as applicable.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Calibri" panose="020F0502020204030204" pitchFamily="34" charset="0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designee at each level will have the option to Edit, Rollback, Download to PDF, or Approve each proposal.		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 descr="Back with solid fill">
            <a:extLst>
              <a:ext uri="{FF2B5EF4-FFF2-40B4-BE49-F238E27FC236}">
                <a16:creationId xmlns:a16="http://schemas.microsoft.com/office/drawing/2014/main" id="{6FC642F8-7E30-A014-8A69-9D08BF417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774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</TotalTime>
  <Words>324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 Black</vt:lpstr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Process</dc:title>
  <dc:creator>Hudson, Michele</dc:creator>
  <cp:lastModifiedBy>Hudson, Michele</cp:lastModifiedBy>
  <cp:revision>12</cp:revision>
  <dcterms:created xsi:type="dcterms:W3CDTF">2024-10-02T22:38:49Z</dcterms:created>
  <dcterms:modified xsi:type="dcterms:W3CDTF">2024-10-03T15:42:33Z</dcterms:modified>
</cp:coreProperties>
</file>