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6" r:id="rId1"/>
  </p:sldMasterIdLst>
  <p:sldIdLst>
    <p:sldId id="257" r:id="rId2"/>
    <p:sldId id="258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4849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700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948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691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5236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121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64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69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855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DAF61AA-5A98-4049-A93E-477E5505141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49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707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DAF61AA-5A98-4049-A93E-477E5505141A}" type="datetimeFigureOut">
              <a:rPr lang="en-US" smtClean="0"/>
              <a:pPr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4901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67" r:id="rId1"/>
    <p:sldLayoutId id="2147484368" r:id="rId2"/>
    <p:sldLayoutId id="2147484369" r:id="rId3"/>
    <p:sldLayoutId id="2147484370" r:id="rId4"/>
    <p:sldLayoutId id="2147484371" r:id="rId5"/>
    <p:sldLayoutId id="2147484372" r:id="rId6"/>
    <p:sldLayoutId id="2147484373" r:id="rId7"/>
    <p:sldLayoutId id="2147484374" r:id="rId8"/>
    <p:sldLayoutId id="2147484375" r:id="rId9"/>
    <p:sldLayoutId id="2147484376" r:id="rId10"/>
    <p:sldLayoutId id="214748437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3EF250F-FFA1-17C2-E30A-7794443DC478}"/>
              </a:ext>
            </a:extLst>
          </p:cNvPr>
          <p:cNvSpPr txBox="1"/>
          <p:nvPr/>
        </p:nvSpPr>
        <p:spPr>
          <a:xfrm>
            <a:off x="2357619" y="723311"/>
            <a:ext cx="76799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CEAHS &amp; CIM</a:t>
            </a:r>
          </a:p>
          <a:p>
            <a:pPr algn="ctr"/>
            <a:r>
              <a:rPr lang="en-US" sz="2800" b="1" u="sng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Workflow for Curriculum Proposals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AD7413-2AE3-31E8-1213-97174D50E276}"/>
              </a:ext>
            </a:extLst>
          </p:cNvPr>
          <p:cNvSpPr txBox="1"/>
          <p:nvPr/>
        </p:nvSpPr>
        <p:spPr>
          <a:xfrm>
            <a:off x="1880162" y="2129647"/>
            <a:ext cx="4449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FIRST: 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Consult your Department Chair</a:t>
            </a:r>
          </a:p>
        </p:txBody>
      </p:sp>
      <p:pic>
        <p:nvPicPr>
          <p:cNvPr id="9" name="Graphic 8" descr="Email with solid fill">
            <a:extLst>
              <a:ext uri="{FF2B5EF4-FFF2-40B4-BE49-F238E27FC236}">
                <a16:creationId xmlns:a16="http://schemas.microsoft.com/office/drawing/2014/main" id="{ADF277A9-C6D3-41A3-CD6A-9E3736112E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39694" y="2846757"/>
            <a:ext cx="838262" cy="83826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18CCD32-490D-0529-E461-F995BA61CC30}"/>
              </a:ext>
            </a:extLst>
          </p:cNvPr>
          <p:cNvSpPr txBox="1"/>
          <p:nvPr/>
        </p:nvSpPr>
        <p:spPr>
          <a:xfrm>
            <a:off x="3877956" y="3081222"/>
            <a:ext cx="565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SECOND: 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Email Associate Dean</a:t>
            </a:r>
          </a:p>
        </p:txBody>
      </p:sp>
      <p:pic>
        <p:nvPicPr>
          <p:cNvPr id="14" name="Graphic 13" descr="Checklist with solid fill">
            <a:extLst>
              <a:ext uri="{FF2B5EF4-FFF2-40B4-BE49-F238E27FC236}">
                <a16:creationId xmlns:a16="http://schemas.microsoft.com/office/drawing/2014/main" id="{710F5529-94FD-9C89-B399-1D6DDA7794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1845" y="2986958"/>
            <a:ext cx="916628" cy="916628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6994201-0CA0-7332-139A-8517426A52DF}"/>
              </a:ext>
            </a:extLst>
          </p:cNvPr>
          <p:cNvSpPr txBox="1"/>
          <p:nvPr/>
        </p:nvSpPr>
        <p:spPr>
          <a:xfrm>
            <a:off x="4999390" y="3429000"/>
            <a:ext cx="386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ptos Black" panose="020B0004020202020204" pitchFamily="34" charset="0"/>
              </a:rPr>
              <a:t> 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See Checklists for requirements</a:t>
            </a:r>
          </a:p>
        </p:txBody>
      </p:sp>
      <p:pic>
        <p:nvPicPr>
          <p:cNvPr id="20" name="Graphic 19" descr="Cloud Computing with solid fill">
            <a:extLst>
              <a:ext uri="{FF2B5EF4-FFF2-40B4-BE49-F238E27FC236}">
                <a16:creationId xmlns:a16="http://schemas.microsoft.com/office/drawing/2014/main" id="{65B421C7-578A-F70A-2850-2F0F4212835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99390" y="4084167"/>
            <a:ext cx="914400" cy="9144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5859F23-5FFF-DF7C-BB8A-4652C15D3243}"/>
              </a:ext>
            </a:extLst>
          </p:cNvPr>
          <p:cNvSpPr txBox="1"/>
          <p:nvPr/>
        </p:nvSpPr>
        <p:spPr>
          <a:xfrm>
            <a:off x="5913790" y="4259903"/>
            <a:ext cx="548227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THIRD: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Department User enters proposal in CIM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and clicks “Start Workflow”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Department Designee receives an email 		with a link to the proposal</a:t>
            </a:r>
          </a:p>
        </p:txBody>
      </p:sp>
      <p:pic>
        <p:nvPicPr>
          <p:cNvPr id="2" name="Graphic 1" descr="Lightbulb with solid fill">
            <a:extLst>
              <a:ext uri="{FF2B5EF4-FFF2-40B4-BE49-F238E27FC236}">
                <a16:creationId xmlns:a16="http://schemas.microsoft.com/office/drawing/2014/main" id="{8EA9D0A2-5CB8-E168-1CBF-7C4CBAE0BA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57879" y="1903171"/>
            <a:ext cx="822283" cy="822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258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CA7A88D-1D29-4C2E-8E04-411C18DB16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862BD95-BE80-4CCD-B3C5-778687DE19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E980882-9F71-4735-B550-09F0FB4AA2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E54CE3AD-C754-4F1E-A76F-1EDDF71796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578972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238B743-4443-4735-BFC2-B514F6409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4578973" y="0"/>
            <a:ext cx="7613027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AB79F0-C9A2-5F31-6B0D-721B2714A7F5}"/>
              </a:ext>
            </a:extLst>
          </p:cNvPr>
          <p:cNvSpPr txBox="1"/>
          <p:nvPr/>
        </p:nvSpPr>
        <p:spPr>
          <a:xfrm>
            <a:off x="5124205" y="643467"/>
            <a:ext cx="6729127" cy="5571065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r>
              <a:rPr lang="en-US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FOURTH:   Department designee may:</a:t>
            </a:r>
          </a:p>
          <a:p>
            <a:pPr marL="742950" lvl="1" indent="-285750" defTabSz="914400">
              <a:lnSpc>
                <a:spcPct val="15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  <a:buChar char="•"/>
            </a:pPr>
            <a:r>
              <a:rPr lang="en-US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 </a:t>
            </a:r>
            <a:r>
              <a:rPr lang="en-US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proposal</a:t>
            </a:r>
            <a:endParaRPr lang="en-US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defTabSz="914400">
              <a:lnSpc>
                <a:spcPct val="15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  <a:buChar char="•"/>
            </a:pPr>
            <a:r>
              <a:rPr lang="en-US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Rollback</a:t>
            </a: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 User for edits</a:t>
            </a:r>
            <a:endParaRPr lang="en-US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defTabSz="914400">
              <a:lnSpc>
                <a:spcPct val="15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  <a:buChar char="•"/>
            </a:pPr>
            <a:r>
              <a:rPr lang="en-US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Download a PDF </a:t>
            </a:r>
            <a:r>
              <a:rPr lang="en-US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share with others who do not have CIM access</a:t>
            </a:r>
            <a:endParaRPr lang="en-US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defTabSz="914400">
              <a:lnSpc>
                <a:spcPct val="15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  <a:buChar char="•"/>
            </a:pPr>
            <a:r>
              <a:rPr lang="en-US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Approve</a:t>
            </a:r>
          </a:p>
          <a:p>
            <a:pPr marL="1657350" lvl="3" indent="-285750" defTabSz="914400"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  <a:buChar char="•"/>
            </a:pPr>
            <a:r>
              <a:rPr lang="en-US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Approve means “clicking the Approve button” after the department has voted to approve the proposal.</a:t>
            </a:r>
          </a:p>
          <a:p>
            <a:pPr marL="1657350" lvl="3" indent="-285750" defTabSz="914400"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  <a:buChar char="•"/>
            </a:pPr>
            <a:r>
              <a:rPr lang="en-US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Clicking “Approve” records the approval date and moves the proposal to the next step in workflow (CCC).  The Associate Dean’s office receives an email with a link to the proposal. </a:t>
            </a:r>
          </a:p>
          <a:p>
            <a:pPr marL="1657350" lvl="3" indent="-28575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  <a:buChar char="•"/>
            </a:pPr>
            <a:r>
              <a:rPr lang="en-US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Proposals must be approved in CIM by the CCC materials due date.</a:t>
            </a:r>
          </a:p>
          <a:p>
            <a:pPr marL="285750" indent="-28575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  <a:buChar char="•"/>
            </a:pPr>
            <a:endParaRPr lang="en-US" b="1" dirty="0">
              <a:solidFill>
                <a:srgbClr val="FFFFFF"/>
              </a:solidFill>
            </a:endParaRPr>
          </a:p>
        </p:txBody>
      </p:sp>
      <p:pic>
        <p:nvPicPr>
          <p:cNvPr id="9" name="Graphic 8" descr="Workflow with solid fill">
            <a:extLst>
              <a:ext uri="{FF2B5EF4-FFF2-40B4-BE49-F238E27FC236}">
                <a16:creationId xmlns:a16="http://schemas.microsoft.com/office/drawing/2014/main" id="{FD9A4EDD-8BC5-9077-03E9-C2AEF3AC1B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1508" y="1007064"/>
            <a:ext cx="2421935" cy="242193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F82B9EB-4C2E-5423-6E8A-2DA32B058D2F}"/>
              </a:ext>
            </a:extLst>
          </p:cNvPr>
          <p:cNvSpPr txBox="1"/>
          <p:nvPr/>
        </p:nvSpPr>
        <p:spPr>
          <a:xfrm>
            <a:off x="878629" y="4042998"/>
            <a:ext cx="2727691" cy="1535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Designees</a:t>
            </a:r>
          </a:p>
          <a:p>
            <a:endParaRPr lang="en-US" sz="12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AHS		Dana &amp; Teresa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ASLIE		Danny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CTP		Kellie &amp; Stephanie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TLEL		Nicola, Sonja &amp; Kyrsten</a:t>
            </a:r>
          </a:p>
        </p:txBody>
      </p:sp>
    </p:spTree>
    <p:extLst>
      <p:ext uri="{BB962C8B-B14F-4D97-AF65-F5344CB8AC3E}">
        <p14:creationId xmlns:p14="http://schemas.microsoft.com/office/powerpoint/2010/main" val="608401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1FBD9ED-634D-4A6C-B5FE-A2D45EC48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78A33AE-58B7-4282-8E4F-4824411525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D4D9825-BF05-4FC7-94DE-0E7C866993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02FF74F-004A-40F8-9BBA-1170E3C129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47D77ED-28A8-4135-8177-8466BFF329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" y="0"/>
            <a:ext cx="7547879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09E20A-979E-FD30-7528-910E8EE2D98D}"/>
              </a:ext>
            </a:extLst>
          </p:cNvPr>
          <p:cNvSpPr txBox="1"/>
          <p:nvPr/>
        </p:nvSpPr>
        <p:spPr>
          <a:xfrm>
            <a:off x="894495" y="938552"/>
            <a:ext cx="5913281" cy="5690848"/>
          </a:xfrm>
          <a:prstGeom prst="rect">
            <a:avLst/>
          </a:prstGeom>
        </p:spPr>
        <p:txBody>
          <a:bodyPr vert="horz" lIns="0" tIns="45720" rIns="0" bIns="45720" rtlCol="0">
            <a:normAutofit fontScale="85000" lnSpcReduction="10000"/>
          </a:bodyPr>
          <a:lstStyle/>
          <a:p>
            <a:pPr defTabSz="914400">
              <a:lnSpc>
                <a:spcPct val="17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r>
              <a:rPr lang="en-US" sz="2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FIFTH:   Associate Dean’s Office may:</a:t>
            </a:r>
          </a:p>
          <a:p>
            <a:pPr marL="742950" lvl="1" indent="-285750" defTabSz="914400">
              <a:lnSpc>
                <a:spcPct val="17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  <a:buChar char="•"/>
            </a:pPr>
            <a:r>
              <a:rPr lang="en-US" sz="2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</a:t>
            </a:r>
          </a:p>
          <a:p>
            <a:pPr marL="1200150" lvl="2" indent="-285750" defTabSz="914400">
              <a:lnSpc>
                <a:spcPct val="17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  <a:buChar char="•"/>
            </a:pPr>
            <a:r>
              <a:rPr lang="en-US" sz="16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AD’s office will make minor edits only with dept. approval.</a:t>
            </a:r>
          </a:p>
          <a:p>
            <a:pPr marL="742950" lvl="1" indent="-285750" defTabSz="914400">
              <a:lnSpc>
                <a:spcPct val="17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  <a:buChar char="•"/>
            </a:pPr>
            <a:r>
              <a:rPr lang="en-US" sz="2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Rollback </a:t>
            </a:r>
          </a:p>
          <a:p>
            <a:pPr marL="1200150" lvl="2" indent="-285750" defTabSz="914400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  <a:buChar char="•"/>
            </a:pPr>
            <a:r>
              <a:rPr lang="en-US" sz="16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AD’s office standard practice will be to rollback proposals to the dept. for most edits.</a:t>
            </a:r>
          </a:p>
          <a:p>
            <a:pPr marL="742950" lvl="1" indent="-285750" defTabSz="914400">
              <a:lnSpc>
                <a:spcPct val="17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  <a:buChar char="•"/>
            </a:pPr>
            <a:r>
              <a:rPr lang="en-US" sz="2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Download a PDF </a:t>
            </a:r>
          </a:p>
          <a:p>
            <a:pPr marL="1200150" lvl="2" indent="-285750" defTabSz="914400">
              <a:lnSpc>
                <a:spcPct val="12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  <a:buChar char="•"/>
            </a:pPr>
            <a:r>
              <a:rPr lang="en-US" sz="16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AD’s office will download proposals for the CCC agenda. Do not edit proposals after the materials due date.</a:t>
            </a:r>
          </a:p>
          <a:p>
            <a:pPr marL="742950" lvl="1" indent="-285750" defTabSz="914400">
              <a:lnSpc>
                <a:spcPct val="17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  <a:buChar char="•"/>
            </a:pPr>
            <a:r>
              <a:rPr lang="en-US" sz="2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Approve</a:t>
            </a:r>
          </a:p>
          <a:p>
            <a:pPr marL="1200150" lvl="2" indent="-285750" defTabSz="914400">
              <a:lnSpc>
                <a:spcPct val="12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  <a:buChar char="•"/>
            </a:pPr>
            <a:r>
              <a:rPr lang="en-US" sz="16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AD’s office will “click the button” to record CCC approval date and move the proposal to the next step in workflow.</a:t>
            </a:r>
            <a:endParaRPr lang="en-US" sz="16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>
              <a:lnSpc>
                <a:spcPct val="17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endParaRPr lang="en-US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>
              <a:lnSpc>
                <a:spcPct val="17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r>
              <a:rPr lang="en-US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2E484CB-1781-4421-8EB9-D785B95047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7894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7" name="Graphic 6" descr="Workflow with solid fill">
            <a:extLst>
              <a:ext uri="{FF2B5EF4-FFF2-40B4-BE49-F238E27FC236}">
                <a16:creationId xmlns:a16="http://schemas.microsoft.com/office/drawing/2014/main" id="{A2F79D01-76BB-D8E5-EE6B-C8D25F2FD0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58214" y="1044685"/>
            <a:ext cx="2739291" cy="273929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4EAAEEB-6558-46D4-5AA0-3648461F131C}"/>
              </a:ext>
            </a:extLst>
          </p:cNvPr>
          <p:cNvSpPr txBox="1"/>
          <p:nvPr/>
        </p:nvSpPr>
        <p:spPr>
          <a:xfrm>
            <a:off x="8780625" y="4362464"/>
            <a:ext cx="2294467" cy="889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College Designees</a:t>
            </a:r>
          </a:p>
          <a:p>
            <a:pPr algn="ctr">
              <a:lnSpc>
                <a:spcPct val="150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CCC	Michele &amp; Dana</a:t>
            </a:r>
          </a:p>
          <a:p>
            <a:pPr algn="ctr">
              <a:lnSpc>
                <a:spcPct val="150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TEC	Michele &amp; Emily</a:t>
            </a:r>
          </a:p>
        </p:txBody>
      </p:sp>
    </p:spTree>
    <p:extLst>
      <p:ext uri="{BB962C8B-B14F-4D97-AF65-F5344CB8AC3E}">
        <p14:creationId xmlns:p14="http://schemas.microsoft.com/office/powerpoint/2010/main" val="1161448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1FBD9ED-634D-4A6C-B5FE-A2D45EC48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78A33AE-58B7-4282-8E4F-4824411525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D4D9825-BF05-4FC7-94DE-0E7C866993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554B694-B440-25AD-F86A-699C2C90B4EC}"/>
              </a:ext>
            </a:extLst>
          </p:cNvPr>
          <p:cNvSpPr txBox="1"/>
          <p:nvPr/>
        </p:nvSpPr>
        <p:spPr>
          <a:xfrm>
            <a:off x="1193532" y="2159000"/>
            <a:ext cx="6099388" cy="396393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NEXT STEPS: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Workflow to subsequent curriculum committees (Gen Ed, TEC, GOC, CAA) will continue as applicable.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designee at each level will have the option to Edit, Rollback, Download to PDF, or Approve each proposal.		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Graphic 3" descr="Back with solid fill">
            <a:extLst>
              <a:ext uri="{FF2B5EF4-FFF2-40B4-BE49-F238E27FC236}">
                <a16:creationId xmlns:a16="http://schemas.microsoft.com/office/drawing/2014/main" id="{6FC642F8-7E30-A014-8A69-9D08BF4173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20570" y="2084269"/>
            <a:ext cx="3135109" cy="3135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07742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146</TotalTime>
  <Words>324</Words>
  <Application>Microsoft Office PowerPoint</Application>
  <PresentationFormat>Widescreen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 Black</vt:lpstr>
      <vt:lpstr>Arial</vt:lpstr>
      <vt:lpstr>Calibri</vt:lpstr>
      <vt:lpstr>Calibri Light</vt:lpstr>
      <vt:lpstr>Retrospect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Curriculum Process</dc:title>
  <dc:creator>Hudson, Michele</dc:creator>
  <cp:lastModifiedBy>Hudson, Michele</cp:lastModifiedBy>
  <cp:revision>12</cp:revision>
  <dcterms:created xsi:type="dcterms:W3CDTF">2024-10-02T22:38:49Z</dcterms:created>
  <dcterms:modified xsi:type="dcterms:W3CDTF">2024-10-03T15:42:33Z</dcterms:modified>
</cp:coreProperties>
</file>