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302" r:id="rId6"/>
    <p:sldId id="306" r:id="rId7"/>
    <p:sldId id="259" r:id="rId8"/>
    <p:sldId id="298" r:id="rId9"/>
    <p:sldId id="296" r:id="rId10"/>
    <p:sldId id="260" r:id="rId11"/>
    <p:sldId id="297" r:id="rId12"/>
    <p:sldId id="299" r:id="rId13"/>
    <p:sldId id="270" r:id="rId14"/>
    <p:sldId id="284" r:id="rId15"/>
    <p:sldId id="272" r:id="rId16"/>
    <p:sldId id="300" r:id="rId17"/>
    <p:sldId id="301" r:id="rId18"/>
    <p:sldId id="303" r:id="rId19"/>
    <p:sldId id="304" r:id="rId20"/>
    <p:sldId id="307" r:id="rId21"/>
    <p:sldId id="290" r:id="rId22"/>
  </p:sldIdLst>
  <p:sldSz cx="12192000" cy="6858000"/>
  <p:notesSz cx="6858000" cy="88915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3DCAC-B6C9-43F2-B6CB-2E42CB32207F}" v="23" dt="2022-08-12T20:28:09.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9/20/2022</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9/20/2022</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9/20/2022</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9/20/2022</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89359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143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9/20/2022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9/20/2022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9/20/2022</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9/20/2022</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9/20/2022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9/20/2022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9/20/2022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9/20/2022</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9/20/2022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cassie.trueblood@education.ky.gov" TargetMode="External"/><Relationship Id="rId2" Type="http://schemas.openxmlformats.org/officeDocument/2006/relationships/hyperlink" Target="mailto:todd.davis@education.ky.gov"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pps.legislature.ky.gov/law/statutes/statute.aspx?id=52973"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pps.legislature.ky.gov/law/kar/titles/016/009/110/RE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p:txBody>
          <a:bodyPr/>
          <a:lstStyle/>
          <a:p>
            <a:r>
              <a:rPr lang="en-US" dirty="0"/>
              <a:t>Option 9</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p:txBody>
          <a:bodyPr/>
          <a:lstStyle/>
          <a:p>
            <a:r>
              <a:rPr lang="en-US" dirty="0"/>
              <a:t>Expedited Alternative Route to Certification</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a:t>
            </a:r>
          </a:p>
        </p:txBody>
      </p:sp>
      <p:sp>
        <p:nvSpPr>
          <p:cNvPr id="3" name="Text Placeholder 2"/>
          <p:cNvSpPr>
            <a:spLocks noGrp="1"/>
          </p:cNvSpPr>
          <p:nvPr>
            <p:ph type="body" sz="quarter" idx="13"/>
          </p:nvPr>
        </p:nvSpPr>
        <p:spPr>
          <a:xfrm>
            <a:off x="360477" y="1329566"/>
            <a:ext cx="9188715" cy="4901324"/>
          </a:xfrm>
        </p:spPr>
        <p:txBody>
          <a:bodyPr>
            <a:normAutofit/>
          </a:bodyPr>
          <a:lstStyle/>
          <a:p>
            <a:r>
              <a:rPr lang="en-US" altLang="en-US" sz="2400" dirty="0"/>
              <a:t>Section 1. Route Providers</a:t>
            </a:r>
          </a:p>
          <a:p>
            <a:r>
              <a:rPr lang="en-US" altLang="en-US" sz="2400" dirty="0"/>
              <a:t>Section 2. Residency</a:t>
            </a:r>
          </a:p>
          <a:p>
            <a:r>
              <a:rPr lang="en-US" altLang="en-US" sz="2400" dirty="0"/>
              <a:t>Section 3. Field Experience</a:t>
            </a:r>
          </a:p>
          <a:p>
            <a:r>
              <a:rPr lang="en-US" altLang="en-US" sz="2400" dirty="0"/>
              <a:t>Section 4. Student Teaching</a:t>
            </a:r>
          </a:p>
          <a:p>
            <a:r>
              <a:rPr lang="en-US" altLang="en-US" sz="2400" dirty="0"/>
              <a:t>Section 5. Application Review</a:t>
            </a:r>
          </a:p>
          <a:p>
            <a:r>
              <a:rPr lang="en-US" altLang="en-US" sz="2400" dirty="0"/>
              <a:t>Section 6. Continuance of Program Approval</a:t>
            </a:r>
          </a:p>
          <a:p>
            <a:r>
              <a:rPr lang="en-US" altLang="en-US" sz="2400" dirty="0"/>
              <a:t>Section 7. Revocation for Cause</a:t>
            </a:r>
          </a:p>
          <a:p>
            <a:r>
              <a:rPr lang="en-US" altLang="en-US" sz="2400" dirty="0"/>
              <a:t>Section 8. Appeals Process</a:t>
            </a:r>
          </a:p>
          <a:p>
            <a:r>
              <a:rPr lang="en-US" altLang="en-US" sz="2400" dirty="0"/>
              <a:t>Section 9. Data Reports</a:t>
            </a:r>
          </a:p>
          <a:p>
            <a:r>
              <a:rPr lang="en-US" altLang="en-US" sz="2400" dirty="0"/>
              <a:t>Section 10. Professional Certificates</a:t>
            </a:r>
          </a:p>
          <a:p>
            <a:endParaRPr lang="en-US" dirty="0"/>
          </a:p>
        </p:txBody>
      </p:sp>
      <p:sp>
        <p:nvSpPr>
          <p:cNvPr id="4" name="Slide Number Placeholder 3"/>
          <p:cNvSpPr>
            <a:spLocks noGrp="1"/>
          </p:cNvSpPr>
          <p:nvPr>
            <p:ph type="sldNum" sz="quarter" idx="12"/>
          </p:nvPr>
        </p:nvSpPr>
        <p:spPr/>
        <p:txBody>
          <a:bodyPr/>
          <a:lstStyle/>
          <a:p>
            <a:fld id="{91BD7323-49BF-4C97-8773-5EC64C492009}" type="slidenum">
              <a:rPr lang="en-US" smtClean="0"/>
              <a:pPr/>
              <a:t>10</a:t>
            </a:fld>
            <a:endParaRPr lang="en-US"/>
          </a:p>
        </p:txBody>
      </p:sp>
    </p:spTree>
    <p:extLst>
      <p:ext uri="{BB962C8B-B14F-4D97-AF65-F5344CB8AC3E}">
        <p14:creationId xmlns:p14="http://schemas.microsoft.com/office/powerpoint/2010/main" val="370759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 Providers</a:t>
            </a:r>
          </a:p>
        </p:txBody>
      </p:sp>
      <p:sp>
        <p:nvSpPr>
          <p:cNvPr id="3" name="Text Placeholder 2"/>
          <p:cNvSpPr>
            <a:spLocks noGrp="1"/>
          </p:cNvSpPr>
          <p:nvPr>
            <p:ph type="body" sz="quarter" idx="13"/>
          </p:nvPr>
        </p:nvSpPr>
        <p:spPr>
          <a:xfrm>
            <a:off x="524036" y="1487701"/>
            <a:ext cx="11363164" cy="4901324"/>
          </a:xfrm>
        </p:spPr>
        <p:txBody>
          <a:bodyPr>
            <a:normAutofit/>
          </a:bodyPr>
          <a:lstStyle/>
          <a:p>
            <a:r>
              <a:rPr lang="en-US" dirty="0"/>
              <a:t>Option 9 programs shall be provided by a  public school district or co-op in partnership with a college or university with an accredited educator preparation provider (EPP).</a:t>
            </a:r>
          </a:p>
          <a:p>
            <a:r>
              <a:rPr lang="en-US" dirty="0"/>
              <a:t>The program shall only include the EPP's existing undergraduate initial certification educator preparation programs approved by the EPSB. </a:t>
            </a:r>
          </a:p>
          <a:p>
            <a:r>
              <a:rPr lang="en-US" dirty="0"/>
              <a:t>Providers shall submit an application to the EPSB.</a:t>
            </a:r>
          </a:p>
        </p:txBody>
      </p:sp>
      <p:sp>
        <p:nvSpPr>
          <p:cNvPr id="4" name="Slide Number Placeholder 3"/>
          <p:cNvSpPr>
            <a:spLocks noGrp="1"/>
          </p:cNvSpPr>
          <p:nvPr>
            <p:ph type="sldNum" sz="quarter" idx="12"/>
          </p:nvPr>
        </p:nvSpPr>
        <p:spPr/>
        <p:txBody>
          <a:bodyPr/>
          <a:lstStyle/>
          <a:p>
            <a:fld id="{91BD7323-49BF-4C97-8773-5EC64C492009}" type="slidenum">
              <a:rPr lang="en-US" smtClean="0"/>
              <a:t>11</a:t>
            </a:fld>
            <a:endParaRPr lang="en-US"/>
          </a:p>
        </p:txBody>
      </p:sp>
    </p:spTree>
    <p:extLst>
      <p:ext uri="{BB962C8B-B14F-4D97-AF65-F5344CB8AC3E}">
        <p14:creationId xmlns:p14="http://schemas.microsoft.com/office/powerpoint/2010/main" val="126794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Requirements</a:t>
            </a:r>
          </a:p>
        </p:txBody>
      </p:sp>
      <p:sp>
        <p:nvSpPr>
          <p:cNvPr id="4" name="Text Placeholder 3"/>
          <p:cNvSpPr>
            <a:spLocks noGrp="1"/>
          </p:cNvSpPr>
          <p:nvPr>
            <p:ph type="body" sz="quarter" idx="13"/>
          </p:nvPr>
        </p:nvSpPr>
        <p:spPr>
          <a:xfrm>
            <a:off x="475887" y="1348483"/>
            <a:ext cx="11482334" cy="4901324"/>
          </a:xfrm>
        </p:spPr>
        <p:txBody>
          <a:bodyPr>
            <a:normAutofit fontScale="92500" lnSpcReduction="10000"/>
          </a:bodyPr>
          <a:lstStyle/>
          <a:p>
            <a:r>
              <a:rPr lang="en-US" dirty="0"/>
              <a:t>An agreement between the district/co-op and the EPP to collaborate on the expedited route program.</a:t>
            </a:r>
          </a:p>
          <a:p>
            <a:r>
              <a:rPr lang="en-US" dirty="0"/>
              <a:t>An understanding that the program shall not negatively impact the accreditation of the EPP. </a:t>
            </a:r>
          </a:p>
          <a:p>
            <a:r>
              <a:rPr lang="en-US" dirty="0"/>
              <a:t>Contact information for the EPP leader and the district/co-op leader.</a:t>
            </a:r>
          </a:p>
          <a:p>
            <a:r>
              <a:rPr lang="en-US" dirty="0"/>
              <a:t>Description of when the expedited route program is offered, the method of delivery and the certification areas included. </a:t>
            </a:r>
          </a:p>
          <a:p>
            <a:r>
              <a:rPr lang="en-US" dirty="0"/>
              <a:t>A process to maintain regular communication between the employing school and EPP to assist the resident as needed and address identified areas of improvement. </a:t>
            </a:r>
          </a:p>
          <a:p>
            <a:r>
              <a:rPr lang="en-US" dirty="0"/>
              <a:t>Explanation of how the program requirements contained in Sections 2, 3 and 4 will be addressed.</a:t>
            </a:r>
          </a:p>
          <a:p>
            <a:pPr marL="0" indent="0">
              <a:buNone/>
            </a:pPr>
            <a:endParaRPr lang="en-US" dirty="0"/>
          </a:p>
        </p:txBody>
      </p:sp>
      <p:sp>
        <p:nvSpPr>
          <p:cNvPr id="3" name="Slide Number Placeholder 2"/>
          <p:cNvSpPr>
            <a:spLocks noGrp="1"/>
          </p:cNvSpPr>
          <p:nvPr>
            <p:ph type="sldNum" sz="quarter" idx="12"/>
          </p:nvPr>
        </p:nvSpPr>
        <p:spPr/>
        <p:txBody>
          <a:bodyPr/>
          <a:lstStyle/>
          <a:p>
            <a:fld id="{91BD7323-49BF-4C97-8773-5EC64C492009}" type="slidenum">
              <a:rPr lang="en-US" smtClean="0"/>
              <a:t>12</a:t>
            </a:fld>
            <a:endParaRPr lang="en-US"/>
          </a:p>
        </p:txBody>
      </p:sp>
    </p:spTree>
    <p:extLst>
      <p:ext uri="{BB962C8B-B14F-4D97-AF65-F5344CB8AC3E}">
        <p14:creationId xmlns:p14="http://schemas.microsoft.com/office/powerpoint/2010/main" val="141738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A068-1257-4FB3-8631-204D9827FF31}"/>
              </a:ext>
            </a:extLst>
          </p:cNvPr>
          <p:cNvSpPr>
            <a:spLocks noGrp="1"/>
          </p:cNvSpPr>
          <p:nvPr>
            <p:ph type="title"/>
          </p:nvPr>
        </p:nvSpPr>
        <p:spPr/>
        <p:txBody>
          <a:bodyPr/>
          <a:lstStyle/>
          <a:p>
            <a:r>
              <a:rPr lang="en-US" dirty="0"/>
              <a:t>Residency</a:t>
            </a:r>
          </a:p>
        </p:txBody>
      </p:sp>
      <p:sp>
        <p:nvSpPr>
          <p:cNvPr id="3" name="Text Placeholder 2">
            <a:extLst>
              <a:ext uri="{FF2B5EF4-FFF2-40B4-BE49-F238E27FC236}">
                <a16:creationId xmlns:a16="http://schemas.microsoft.com/office/drawing/2014/main" id="{24DD3208-0AD0-4F4D-A2B9-6FD8D24B4017}"/>
              </a:ext>
            </a:extLst>
          </p:cNvPr>
          <p:cNvSpPr>
            <a:spLocks noGrp="1"/>
          </p:cNvSpPr>
          <p:nvPr>
            <p:ph type="body" sz="quarter" idx="13"/>
          </p:nvPr>
        </p:nvSpPr>
        <p:spPr>
          <a:xfrm>
            <a:off x="555786" y="1313895"/>
            <a:ext cx="11358047" cy="4572000"/>
          </a:xfrm>
        </p:spPr>
        <p:txBody>
          <a:bodyPr>
            <a:normAutofit fontScale="92500" lnSpcReduction="10000"/>
          </a:bodyPr>
          <a:lstStyle/>
          <a:p>
            <a:r>
              <a:rPr lang="en-US" dirty="0"/>
              <a:t>All candidates shall meet the admission requirements established in 16 KAR 5:020.</a:t>
            </a:r>
          </a:p>
          <a:p>
            <a:r>
              <a:rPr lang="en-US" dirty="0"/>
              <a:t>Candidates shall be employed in a classified position with the district while completing coursework from the EPP.</a:t>
            </a:r>
          </a:p>
          <a:p>
            <a:r>
              <a:rPr lang="en-US" dirty="0"/>
              <a:t>A resident shall not have responsibility for the supervision or instruction of students without the direct supervision of a certified educator.</a:t>
            </a:r>
          </a:p>
          <a:p>
            <a:r>
              <a:rPr lang="en-US" dirty="0"/>
              <a:t>The district in consultation with the EPP shall ensure that the resident receives training on the Professional Code of Ethics.</a:t>
            </a:r>
          </a:p>
          <a:p>
            <a:r>
              <a:rPr lang="en-US" dirty="0"/>
              <a:t>The resident shall adhere to the Professional Code of Ethics.</a:t>
            </a:r>
          </a:p>
          <a:p>
            <a:r>
              <a:rPr lang="en-US" dirty="0"/>
              <a:t>The district shall provide coaching and mentoring of the resident throughout the program.</a:t>
            </a:r>
          </a:p>
        </p:txBody>
      </p:sp>
    </p:spTree>
    <p:extLst>
      <p:ext uri="{BB962C8B-B14F-4D97-AF65-F5344CB8AC3E}">
        <p14:creationId xmlns:p14="http://schemas.microsoft.com/office/powerpoint/2010/main" val="1652284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82BC-25BA-4DE9-B619-CA08BA8E86EA}"/>
              </a:ext>
            </a:extLst>
          </p:cNvPr>
          <p:cNvSpPr>
            <a:spLocks noGrp="1"/>
          </p:cNvSpPr>
          <p:nvPr>
            <p:ph type="title"/>
          </p:nvPr>
        </p:nvSpPr>
        <p:spPr/>
        <p:txBody>
          <a:bodyPr/>
          <a:lstStyle/>
          <a:p>
            <a:r>
              <a:rPr lang="en-US" dirty="0"/>
              <a:t>Transfer Students</a:t>
            </a:r>
          </a:p>
        </p:txBody>
      </p:sp>
      <p:sp>
        <p:nvSpPr>
          <p:cNvPr id="3" name="Text Placeholder 2">
            <a:extLst>
              <a:ext uri="{FF2B5EF4-FFF2-40B4-BE49-F238E27FC236}">
                <a16:creationId xmlns:a16="http://schemas.microsoft.com/office/drawing/2014/main" id="{EB30481F-4FC0-41B7-9766-E6D9EE332740}"/>
              </a:ext>
            </a:extLst>
          </p:cNvPr>
          <p:cNvSpPr>
            <a:spLocks noGrp="1"/>
          </p:cNvSpPr>
          <p:nvPr>
            <p:ph type="body" sz="quarter" idx="13"/>
          </p:nvPr>
        </p:nvSpPr>
        <p:spPr>
          <a:xfrm>
            <a:off x="555786" y="1420427"/>
            <a:ext cx="11233760" cy="4429957"/>
          </a:xfrm>
        </p:spPr>
        <p:txBody>
          <a:bodyPr/>
          <a:lstStyle/>
          <a:p>
            <a:r>
              <a:rPr lang="en-US" dirty="0"/>
              <a:t>If the district terminates the resident from classified employment, the EPP may transfer the resident to a traditional preparation program, but the resident shall no longer be enrolled in Option 9. </a:t>
            </a:r>
          </a:p>
          <a:p>
            <a:r>
              <a:rPr lang="en-US" dirty="0"/>
              <a:t>Students wishing to transfer from another route to Option 9 shall be in good standing with their EPP. </a:t>
            </a:r>
          </a:p>
          <a:p>
            <a:r>
              <a:rPr lang="en-US" dirty="0"/>
              <a:t>Students transferring to Option 9 shall be required to complete the field experience and student teaching outlined in Sections 3 and 4 of this administrative regulation.</a:t>
            </a:r>
          </a:p>
          <a:p>
            <a:endParaRPr lang="en-US" dirty="0"/>
          </a:p>
        </p:txBody>
      </p:sp>
    </p:spTree>
    <p:extLst>
      <p:ext uri="{BB962C8B-B14F-4D97-AF65-F5344CB8AC3E}">
        <p14:creationId xmlns:p14="http://schemas.microsoft.com/office/powerpoint/2010/main" val="2134435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4471-8BFF-415F-BC16-71950597B332}"/>
              </a:ext>
            </a:extLst>
          </p:cNvPr>
          <p:cNvSpPr>
            <a:spLocks noGrp="1"/>
          </p:cNvSpPr>
          <p:nvPr>
            <p:ph type="title"/>
          </p:nvPr>
        </p:nvSpPr>
        <p:spPr/>
        <p:txBody>
          <a:bodyPr/>
          <a:lstStyle/>
          <a:p>
            <a:r>
              <a:rPr lang="en-US" dirty="0"/>
              <a:t>Field Experience</a:t>
            </a:r>
          </a:p>
        </p:txBody>
      </p:sp>
      <p:sp>
        <p:nvSpPr>
          <p:cNvPr id="3" name="Text Placeholder 2">
            <a:extLst>
              <a:ext uri="{FF2B5EF4-FFF2-40B4-BE49-F238E27FC236}">
                <a16:creationId xmlns:a16="http://schemas.microsoft.com/office/drawing/2014/main" id="{DB0717DE-A46D-41A4-838E-95980A07A988}"/>
              </a:ext>
            </a:extLst>
          </p:cNvPr>
          <p:cNvSpPr>
            <a:spLocks noGrp="1"/>
          </p:cNvSpPr>
          <p:nvPr>
            <p:ph type="body" sz="quarter" idx="13"/>
          </p:nvPr>
        </p:nvSpPr>
        <p:spPr>
          <a:xfrm>
            <a:off x="555786" y="1420427"/>
            <a:ext cx="11464579" cy="4447714"/>
          </a:xfrm>
        </p:spPr>
        <p:txBody>
          <a:bodyPr/>
          <a:lstStyle/>
          <a:p>
            <a:r>
              <a:rPr lang="en-US" dirty="0"/>
              <a:t>Mirrors the field experience requirements for traditional students in 16 KAR 5:040.</a:t>
            </a:r>
          </a:p>
          <a:p>
            <a:r>
              <a:rPr lang="en-US" dirty="0"/>
              <a:t>During the first 2 years of the residency, the district shall ensure that the candidate shall complete a minimum of 200 clock hours of field experiences in a variety of primary through grade 12 school settings.</a:t>
            </a:r>
          </a:p>
          <a:p>
            <a:r>
              <a:rPr lang="en-US" dirty="0"/>
              <a:t>The district shall maintain and share with the EPP electronic records that confirm all residents have fulfilled the field experiences</a:t>
            </a:r>
          </a:p>
        </p:txBody>
      </p:sp>
    </p:spTree>
    <p:extLst>
      <p:ext uri="{BB962C8B-B14F-4D97-AF65-F5344CB8AC3E}">
        <p14:creationId xmlns:p14="http://schemas.microsoft.com/office/powerpoint/2010/main" val="1373758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7BD2-46C5-4735-BA1D-1154BF632E90}"/>
              </a:ext>
            </a:extLst>
          </p:cNvPr>
          <p:cNvSpPr>
            <a:spLocks noGrp="1"/>
          </p:cNvSpPr>
          <p:nvPr>
            <p:ph type="title"/>
          </p:nvPr>
        </p:nvSpPr>
        <p:spPr/>
        <p:txBody>
          <a:bodyPr/>
          <a:lstStyle/>
          <a:p>
            <a:r>
              <a:rPr lang="en-US" dirty="0"/>
              <a:t>Student Teaching</a:t>
            </a:r>
          </a:p>
        </p:txBody>
      </p:sp>
      <p:sp>
        <p:nvSpPr>
          <p:cNvPr id="3" name="Text Placeholder 2">
            <a:extLst>
              <a:ext uri="{FF2B5EF4-FFF2-40B4-BE49-F238E27FC236}">
                <a16:creationId xmlns:a16="http://schemas.microsoft.com/office/drawing/2014/main" id="{40410BBB-C58D-4AF2-9DF2-BFDE46C7750B}"/>
              </a:ext>
            </a:extLst>
          </p:cNvPr>
          <p:cNvSpPr>
            <a:spLocks noGrp="1"/>
          </p:cNvSpPr>
          <p:nvPr>
            <p:ph type="body" sz="quarter" idx="13"/>
          </p:nvPr>
        </p:nvSpPr>
        <p:spPr>
          <a:xfrm>
            <a:off x="555786" y="1402673"/>
            <a:ext cx="11233760" cy="4509856"/>
          </a:xfrm>
        </p:spPr>
        <p:txBody>
          <a:bodyPr/>
          <a:lstStyle/>
          <a:p>
            <a:r>
              <a:rPr lang="en-US" dirty="0"/>
              <a:t>Similar to student teaching requirements for traditional students in 16 KAR 5:040.</a:t>
            </a:r>
          </a:p>
          <a:p>
            <a:r>
              <a:rPr lang="en-US" dirty="0"/>
              <a:t>In the 3</a:t>
            </a:r>
            <a:r>
              <a:rPr lang="en-US" baseline="30000" dirty="0"/>
              <a:t>rd</a:t>
            </a:r>
            <a:r>
              <a:rPr lang="en-US" dirty="0"/>
              <a:t> year, the resident shall be placed in a setting that is consistent with his or her planned certification content and grade range.</a:t>
            </a:r>
          </a:p>
          <a:p>
            <a:r>
              <a:rPr lang="en-US" dirty="0"/>
              <a:t>District shall place the resident with a qualified cooperating teacher.</a:t>
            </a:r>
          </a:p>
          <a:p>
            <a:r>
              <a:rPr lang="en-US" dirty="0"/>
              <a:t>The EPP shall assign a supervisor to the third-year resident who shall conduct a minimum of 4 observations.</a:t>
            </a:r>
          </a:p>
          <a:p>
            <a:r>
              <a:rPr lang="en-US" dirty="0"/>
              <a:t>The district shall maintain and share with the EPP electronic records that confirm that all third-year residents meet the student teaching requirements.</a:t>
            </a:r>
          </a:p>
        </p:txBody>
      </p:sp>
    </p:spTree>
    <p:extLst>
      <p:ext uri="{BB962C8B-B14F-4D97-AF65-F5344CB8AC3E}">
        <p14:creationId xmlns:p14="http://schemas.microsoft.com/office/powerpoint/2010/main" val="3677760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E9CB-26A2-4F5A-93B2-7B5E457724AD}"/>
              </a:ext>
            </a:extLst>
          </p:cNvPr>
          <p:cNvSpPr>
            <a:spLocks noGrp="1"/>
          </p:cNvSpPr>
          <p:nvPr>
            <p:ph type="title"/>
          </p:nvPr>
        </p:nvSpPr>
        <p:spPr/>
        <p:txBody>
          <a:bodyPr/>
          <a:lstStyle/>
          <a:p>
            <a:r>
              <a:rPr lang="en-US" dirty="0"/>
              <a:t>Application Review</a:t>
            </a:r>
          </a:p>
        </p:txBody>
      </p:sp>
      <p:sp>
        <p:nvSpPr>
          <p:cNvPr id="3" name="Text Placeholder 2">
            <a:extLst>
              <a:ext uri="{FF2B5EF4-FFF2-40B4-BE49-F238E27FC236}">
                <a16:creationId xmlns:a16="http://schemas.microsoft.com/office/drawing/2014/main" id="{AD53782E-E93D-444E-A452-BCC655BDDA63}"/>
              </a:ext>
            </a:extLst>
          </p:cNvPr>
          <p:cNvSpPr>
            <a:spLocks noGrp="1"/>
          </p:cNvSpPr>
          <p:nvPr>
            <p:ph type="body" sz="quarter" idx="13"/>
          </p:nvPr>
        </p:nvSpPr>
        <p:spPr>
          <a:xfrm>
            <a:off x="555786" y="1429305"/>
            <a:ext cx="11295903" cy="4358936"/>
          </a:xfrm>
        </p:spPr>
        <p:txBody>
          <a:bodyPr>
            <a:normAutofit/>
          </a:bodyPr>
          <a:lstStyle/>
          <a:p>
            <a:r>
              <a:rPr lang="en-US" dirty="0"/>
              <a:t>Applications to provide an Option 9 program shall be submitted to EPSB staff. </a:t>
            </a:r>
          </a:p>
          <a:p>
            <a:r>
              <a:rPr lang="en-US" dirty="0"/>
              <a:t>EPSB staff shall complete an initial review to ensure that the application addresses the requirements of KRS 161.048(10) and 16 KAR 9:110.</a:t>
            </a:r>
          </a:p>
          <a:p>
            <a:r>
              <a:rPr lang="en-US" dirty="0"/>
              <a:t>The EPSB shall review the application, and approve or deny each application, and transmit the decision and rationale to the provider. </a:t>
            </a:r>
          </a:p>
          <a:p>
            <a:r>
              <a:rPr lang="en-US" dirty="0"/>
              <a:t>Initial approval shall not exceed three (3) years. </a:t>
            </a:r>
          </a:p>
          <a:p>
            <a:r>
              <a:rPr lang="en-US" dirty="0"/>
              <a:t>Can apply for continuing program approval after that.</a:t>
            </a:r>
          </a:p>
        </p:txBody>
      </p:sp>
    </p:spTree>
    <p:extLst>
      <p:ext uri="{BB962C8B-B14F-4D97-AF65-F5344CB8AC3E}">
        <p14:creationId xmlns:p14="http://schemas.microsoft.com/office/powerpoint/2010/main" val="2948196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082011" cy="6241502"/>
          </a:xfrm>
        </p:spPr>
        <p:txBody>
          <a:bodyPr>
            <a:normAutofit fontScale="90000"/>
          </a:bodyPr>
          <a:lstStyle/>
          <a:p>
            <a:r>
              <a:rPr lang="en-US" dirty="0"/>
              <a:t>Questions???</a:t>
            </a:r>
            <a:br>
              <a:rPr lang="en-US" dirty="0"/>
            </a:br>
            <a:br>
              <a:rPr lang="en-US" dirty="0"/>
            </a:br>
            <a:r>
              <a:rPr lang="en-US" sz="3200" dirty="0">
                <a:solidFill>
                  <a:schemeClr val="tx1"/>
                </a:solidFill>
              </a:rPr>
              <a:t>Contact Information</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Address: 300 Sower Blvd. 5</a:t>
            </a:r>
            <a:r>
              <a:rPr lang="en-US" sz="3200" baseline="30000" dirty="0">
                <a:solidFill>
                  <a:schemeClr val="tx1"/>
                </a:solidFill>
              </a:rPr>
              <a:t>th</a:t>
            </a:r>
            <a:r>
              <a:rPr lang="en-US" sz="3200" dirty="0">
                <a:solidFill>
                  <a:schemeClr val="tx1"/>
                </a:solidFill>
              </a:rPr>
              <a:t> Floor			  	       Frankfort, KY 40601</a:t>
            </a:r>
            <a:br>
              <a:rPr lang="en-US" sz="3200" dirty="0">
                <a:solidFill>
                  <a:schemeClr val="tx1"/>
                </a:solidFill>
              </a:rPr>
            </a:br>
            <a:br>
              <a:rPr lang="en-US" sz="3200" dirty="0">
                <a:solidFill>
                  <a:schemeClr val="tx1"/>
                </a:solidFill>
              </a:rPr>
            </a:br>
            <a:r>
              <a:rPr lang="en-US" sz="3200" dirty="0">
                <a:solidFill>
                  <a:schemeClr val="tx1"/>
                </a:solidFill>
              </a:rPr>
              <a:t>Phone: (502) 564-4606</a:t>
            </a:r>
            <a:br>
              <a:rPr lang="en-US" sz="3200" dirty="0">
                <a:solidFill>
                  <a:schemeClr val="tx1"/>
                </a:solidFill>
              </a:rPr>
            </a:br>
            <a:br>
              <a:rPr lang="en-US" sz="3200" dirty="0">
                <a:solidFill>
                  <a:schemeClr val="tx1"/>
                </a:solidFill>
              </a:rPr>
            </a:br>
            <a:r>
              <a:rPr lang="en-US" sz="3200" dirty="0">
                <a:solidFill>
                  <a:schemeClr val="tx1"/>
                </a:solidFill>
              </a:rPr>
              <a:t>Email:  </a:t>
            </a:r>
            <a:r>
              <a:rPr lang="en-US" sz="3200" dirty="0">
                <a:solidFill>
                  <a:schemeClr val="tx1"/>
                </a:solidFill>
                <a:hlinkClick r:id="rId2"/>
              </a:rPr>
              <a:t>todd.davis@education.ky.gov</a:t>
            </a:r>
            <a:br>
              <a:rPr lang="en-US" sz="3200" dirty="0">
                <a:solidFill>
                  <a:schemeClr val="tx1"/>
                </a:solidFill>
              </a:rPr>
            </a:br>
            <a:r>
              <a:rPr lang="en-US" sz="3200" dirty="0">
                <a:solidFill>
                  <a:schemeClr val="tx1"/>
                </a:solidFill>
              </a:rPr>
              <a:t>	   </a:t>
            </a:r>
            <a:r>
              <a:rPr lang="en-US" sz="3200" dirty="0">
                <a:solidFill>
                  <a:srgbClr val="595959"/>
                </a:solidFill>
                <a:hlinkClick r:id="rId3"/>
              </a:rPr>
              <a:t>cassie.trueblood@education.ky.gov</a:t>
            </a:r>
            <a:r>
              <a:rPr lang="en-US" sz="3200" dirty="0">
                <a:solidFill>
                  <a:srgbClr val="595959"/>
                </a:solidFill>
              </a:rPr>
              <a:t> </a:t>
            </a:r>
            <a:br>
              <a:rPr lang="en-US" sz="3200" dirty="0">
                <a:solidFill>
                  <a:srgbClr val="595959"/>
                </a:solidFill>
              </a:rPr>
            </a:br>
            <a:r>
              <a:rPr lang="en-US" sz="3200" dirty="0">
                <a:solidFill>
                  <a:srgbClr val="595959"/>
                </a:solidFill>
              </a:rPr>
              <a:t>	</a:t>
            </a:r>
            <a:br>
              <a:rPr lang="en-US" sz="3200" dirty="0">
                <a:solidFill>
                  <a:srgbClr val="595959"/>
                </a:solidFill>
              </a:rPr>
            </a:br>
            <a:br>
              <a:rPr lang="en-US" sz="3200" dirty="0"/>
            </a:br>
            <a:r>
              <a:rPr lang="en-US" sz="3200" dirty="0"/>
              <a:t>		</a:t>
            </a:r>
            <a:br>
              <a:rPr lang="en-US" sz="3200" dirty="0">
                <a:solidFill>
                  <a:srgbClr val="595959"/>
                </a:solidFill>
              </a:rPr>
            </a:br>
            <a:r>
              <a:rPr lang="en-US" sz="3200" dirty="0">
                <a:solidFill>
                  <a:srgbClr val="595959"/>
                </a:solidFill>
              </a:rPr>
              <a:t>		</a:t>
            </a:r>
            <a:endParaRPr lang="en-US" sz="3200" dirty="0"/>
          </a:p>
        </p:txBody>
      </p:sp>
      <p:sp>
        <p:nvSpPr>
          <p:cNvPr id="4" name="Slide Number Placeholder 3"/>
          <p:cNvSpPr>
            <a:spLocks noGrp="1"/>
          </p:cNvSpPr>
          <p:nvPr>
            <p:ph type="sldNum" sz="quarter" idx="12"/>
          </p:nvPr>
        </p:nvSpPr>
        <p:spPr/>
        <p:txBody>
          <a:bodyPr/>
          <a:lstStyle/>
          <a:p>
            <a:fld id="{91BD7323-49BF-4C97-8773-5EC64C492009}" type="slidenum">
              <a:rPr lang="en-US" smtClean="0"/>
              <a:t>18</a:t>
            </a:fld>
            <a:endParaRPr lang="en-US"/>
          </a:p>
        </p:txBody>
      </p:sp>
    </p:spTree>
    <p:extLst>
      <p:ext uri="{BB962C8B-B14F-4D97-AF65-F5344CB8AC3E}">
        <p14:creationId xmlns:p14="http://schemas.microsoft.com/office/powerpoint/2010/main" val="95267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26B9-C224-4F5D-BE93-A085B9D4492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59DE603-4625-46B6-9E33-B6230A107630}"/>
              </a:ext>
            </a:extLst>
          </p:cNvPr>
          <p:cNvSpPr>
            <a:spLocks noGrp="1"/>
          </p:cNvSpPr>
          <p:nvPr>
            <p:ph idx="1"/>
          </p:nvPr>
        </p:nvSpPr>
        <p:spPr>
          <a:xfrm>
            <a:off x="776056" y="1541540"/>
            <a:ext cx="10515600" cy="4351338"/>
          </a:xfrm>
        </p:spPr>
        <p:txBody>
          <a:bodyPr>
            <a:normAutofit/>
          </a:bodyPr>
          <a:lstStyle/>
          <a:p>
            <a:r>
              <a:rPr lang="en-US" dirty="0"/>
              <a:t>The Option 9 alternative route to certification was created by the legislature during the 2022 session. </a:t>
            </a:r>
          </a:p>
          <a:p>
            <a:r>
              <a:rPr lang="en-US" dirty="0"/>
              <a:t>This route is an expedited route to certification that results in a bachelor's degree and initial certification within three school years. </a:t>
            </a:r>
          </a:p>
          <a:p>
            <a:r>
              <a:rPr lang="en-US" dirty="0"/>
              <a:t>The route requires a college or university to partner with a district or group of districts to develop a program that includes a paraprofessional/residency component and utilizes experienced teachers to provide coaching and mentoring. </a:t>
            </a:r>
          </a:p>
          <a:p>
            <a:r>
              <a:rPr lang="en-US" dirty="0"/>
              <a:t>This route requires a candidate to be employed in a classified position while completing coursework</a:t>
            </a:r>
          </a:p>
        </p:txBody>
      </p:sp>
    </p:spTree>
    <p:extLst>
      <p:ext uri="{BB962C8B-B14F-4D97-AF65-F5344CB8AC3E}">
        <p14:creationId xmlns:p14="http://schemas.microsoft.com/office/powerpoint/2010/main" val="304321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26B9-C224-4F5D-BE93-A085B9D4492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59DE603-4625-46B6-9E33-B6230A107630}"/>
              </a:ext>
            </a:extLst>
          </p:cNvPr>
          <p:cNvSpPr>
            <a:spLocks noGrp="1"/>
          </p:cNvSpPr>
          <p:nvPr>
            <p:ph idx="1"/>
          </p:nvPr>
        </p:nvSpPr>
        <p:spPr>
          <a:xfrm>
            <a:off x="838200" y="1523785"/>
            <a:ext cx="10515600" cy="4351338"/>
          </a:xfrm>
        </p:spPr>
        <p:txBody>
          <a:bodyPr>
            <a:normAutofit/>
          </a:bodyPr>
          <a:lstStyle/>
          <a:p>
            <a:r>
              <a:rPr lang="en-US" dirty="0"/>
              <a:t>This route </a:t>
            </a:r>
            <a:r>
              <a:rPr lang="en-US" b="1" u="sng" dirty="0"/>
              <a:t>does not </a:t>
            </a:r>
            <a:r>
              <a:rPr lang="en-US" dirty="0"/>
              <a:t>allow the candidate to serve as a teacher while enrolled in the route. </a:t>
            </a:r>
          </a:p>
          <a:p>
            <a:r>
              <a:rPr lang="en-US" dirty="0"/>
              <a:t>The route only provides for initial certification once the candidate completes the bachelor’s degree and certification assessments.</a:t>
            </a:r>
          </a:p>
          <a:p>
            <a:r>
              <a:rPr lang="en-US" dirty="0"/>
              <a:t>The candidate </a:t>
            </a:r>
            <a:r>
              <a:rPr lang="en-US" b="1" u="sng" dirty="0"/>
              <a:t>does not </a:t>
            </a:r>
            <a:r>
              <a:rPr lang="en-US" dirty="0"/>
              <a:t>hold a certificate while completing the route.</a:t>
            </a:r>
          </a:p>
          <a:p>
            <a:endParaRPr lang="en-US" dirty="0"/>
          </a:p>
        </p:txBody>
      </p:sp>
    </p:spTree>
    <p:extLst>
      <p:ext uri="{BB962C8B-B14F-4D97-AF65-F5344CB8AC3E}">
        <p14:creationId xmlns:p14="http://schemas.microsoft.com/office/powerpoint/2010/main" val="587534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8D612-815E-419C-985A-1F60508F933C}"/>
              </a:ext>
            </a:extLst>
          </p:cNvPr>
          <p:cNvSpPr>
            <a:spLocks noGrp="1"/>
          </p:cNvSpPr>
          <p:nvPr>
            <p:ph type="title"/>
          </p:nvPr>
        </p:nvSpPr>
        <p:spPr/>
        <p:txBody>
          <a:bodyPr/>
          <a:lstStyle/>
          <a:p>
            <a:r>
              <a:rPr lang="en-US" dirty="0"/>
              <a:t>Legal References</a:t>
            </a:r>
          </a:p>
        </p:txBody>
      </p:sp>
      <p:sp>
        <p:nvSpPr>
          <p:cNvPr id="3" name="Content Placeholder 2">
            <a:extLst>
              <a:ext uri="{FF2B5EF4-FFF2-40B4-BE49-F238E27FC236}">
                <a16:creationId xmlns:a16="http://schemas.microsoft.com/office/drawing/2014/main" id="{68681E1A-E744-4E11-B145-787731DA0B05}"/>
              </a:ext>
            </a:extLst>
          </p:cNvPr>
          <p:cNvSpPr>
            <a:spLocks noGrp="1"/>
          </p:cNvSpPr>
          <p:nvPr>
            <p:ph idx="1"/>
          </p:nvPr>
        </p:nvSpPr>
        <p:spPr>
          <a:xfrm>
            <a:off x="838200" y="1541539"/>
            <a:ext cx="10515600" cy="4351338"/>
          </a:xfrm>
        </p:spPr>
        <p:txBody>
          <a:bodyPr/>
          <a:lstStyle/>
          <a:p>
            <a:r>
              <a:rPr lang="en-US" dirty="0"/>
              <a:t>KRS 161.048(10)</a:t>
            </a:r>
          </a:p>
          <a:p>
            <a:pPr lvl="1"/>
            <a:r>
              <a:rPr lang="en-US" dirty="0"/>
              <a:t>Contains statutory requirements set by the legislature.</a:t>
            </a:r>
          </a:p>
          <a:p>
            <a:pPr lvl="1"/>
            <a:r>
              <a:rPr lang="en-US" dirty="0"/>
              <a:t>Effective July 14, 2022.</a:t>
            </a:r>
          </a:p>
          <a:p>
            <a:r>
              <a:rPr lang="en-US" dirty="0"/>
              <a:t>16 KAR 9:110E</a:t>
            </a:r>
          </a:p>
          <a:p>
            <a:pPr lvl="1"/>
            <a:r>
              <a:rPr lang="en-US" dirty="0"/>
              <a:t>Emergency regulation that is currently in effect.</a:t>
            </a:r>
          </a:p>
          <a:p>
            <a:pPr lvl="1"/>
            <a:r>
              <a:rPr lang="en-US" dirty="0"/>
              <a:t>Written comments accepted through August 31</a:t>
            </a:r>
            <a:r>
              <a:rPr lang="en-US" baseline="30000" dirty="0"/>
              <a:t>st</a:t>
            </a:r>
            <a:r>
              <a:rPr lang="en-US" dirty="0"/>
              <a:t>. </a:t>
            </a:r>
          </a:p>
          <a:p>
            <a:r>
              <a:rPr lang="en-US" dirty="0"/>
              <a:t>16 KAR 9:110</a:t>
            </a:r>
          </a:p>
          <a:p>
            <a:pPr lvl="1"/>
            <a:r>
              <a:rPr lang="en-US" dirty="0"/>
              <a:t>Ordinary regulation that is identical to the emergency regulation.</a:t>
            </a:r>
          </a:p>
          <a:p>
            <a:pPr lvl="1"/>
            <a:r>
              <a:rPr lang="en-US" dirty="0"/>
              <a:t>Written comments accepted through September 30</a:t>
            </a:r>
            <a:r>
              <a:rPr lang="en-US" baseline="30000" dirty="0"/>
              <a:t>th</a:t>
            </a:r>
            <a:r>
              <a:rPr lang="en-US" dirty="0"/>
              <a:t>.</a:t>
            </a:r>
          </a:p>
          <a:p>
            <a:pPr lvl="1"/>
            <a:r>
              <a:rPr lang="en-US" dirty="0"/>
              <a:t>Will replace the emergency regulation when it completes the LRC process.</a:t>
            </a:r>
          </a:p>
        </p:txBody>
      </p:sp>
    </p:spTree>
    <p:extLst>
      <p:ext uri="{BB962C8B-B14F-4D97-AF65-F5344CB8AC3E}">
        <p14:creationId xmlns:p14="http://schemas.microsoft.com/office/powerpoint/2010/main" val="126062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61766C-0CD2-456A-9B78-FA3D7D34D6D3}"/>
              </a:ext>
            </a:extLst>
          </p:cNvPr>
          <p:cNvSpPr>
            <a:spLocks noGrp="1"/>
          </p:cNvSpPr>
          <p:nvPr>
            <p:ph type="title"/>
          </p:nvPr>
        </p:nvSpPr>
        <p:spPr/>
        <p:txBody>
          <a:bodyPr/>
          <a:lstStyle/>
          <a:p>
            <a:pPr algn="ctr"/>
            <a:r>
              <a:rPr lang="en-US" dirty="0"/>
              <a:t>Statutory Requirements</a:t>
            </a:r>
          </a:p>
        </p:txBody>
      </p:sp>
      <p:sp>
        <p:nvSpPr>
          <p:cNvPr id="5" name="Text Placeholder 4">
            <a:extLst>
              <a:ext uri="{FF2B5EF4-FFF2-40B4-BE49-F238E27FC236}">
                <a16:creationId xmlns:a16="http://schemas.microsoft.com/office/drawing/2014/main" id="{4E9BD2C9-AAC0-4027-A503-DBC4187EC04F}"/>
              </a:ext>
            </a:extLst>
          </p:cNvPr>
          <p:cNvSpPr>
            <a:spLocks noGrp="1"/>
          </p:cNvSpPr>
          <p:nvPr>
            <p:ph type="body" idx="1"/>
          </p:nvPr>
        </p:nvSpPr>
        <p:spPr/>
        <p:txBody>
          <a:bodyPr/>
          <a:lstStyle/>
          <a:p>
            <a:pPr algn="ctr"/>
            <a:r>
              <a:rPr lang="en-US" dirty="0">
                <a:hlinkClick r:id="rId2"/>
              </a:rPr>
              <a:t>KRS 161.048</a:t>
            </a:r>
            <a:endParaRPr lang="en-US" dirty="0"/>
          </a:p>
        </p:txBody>
      </p:sp>
    </p:spTree>
    <p:extLst>
      <p:ext uri="{BB962C8B-B14F-4D97-AF65-F5344CB8AC3E}">
        <p14:creationId xmlns:p14="http://schemas.microsoft.com/office/powerpoint/2010/main" val="307291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891F-91A4-45E0-BC54-C83EFA46060A}"/>
              </a:ext>
            </a:extLst>
          </p:cNvPr>
          <p:cNvSpPr>
            <a:spLocks noGrp="1"/>
          </p:cNvSpPr>
          <p:nvPr>
            <p:ph type="title"/>
          </p:nvPr>
        </p:nvSpPr>
        <p:spPr/>
        <p:txBody>
          <a:bodyPr/>
          <a:lstStyle/>
          <a:p>
            <a:r>
              <a:rPr lang="en-US" dirty="0"/>
              <a:t>KRS 161.048 Requirements</a:t>
            </a:r>
          </a:p>
        </p:txBody>
      </p:sp>
      <p:sp>
        <p:nvSpPr>
          <p:cNvPr id="3" name="Content Placeholder 2">
            <a:extLst>
              <a:ext uri="{FF2B5EF4-FFF2-40B4-BE49-F238E27FC236}">
                <a16:creationId xmlns:a16="http://schemas.microsoft.com/office/drawing/2014/main" id="{EE93DCDC-204E-4E5E-855D-EE1E8AEBCF89}"/>
              </a:ext>
            </a:extLst>
          </p:cNvPr>
          <p:cNvSpPr>
            <a:spLocks noGrp="1"/>
          </p:cNvSpPr>
          <p:nvPr>
            <p:ph idx="1"/>
          </p:nvPr>
        </p:nvSpPr>
        <p:spPr>
          <a:xfrm>
            <a:off x="838200" y="1603683"/>
            <a:ext cx="10515600" cy="4351338"/>
          </a:xfrm>
        </p:spPr>
        <p:txBody>
          <a:bodyPr>
            <a:normAutofit/>
          </a:bodyPr>
          <a:lstStyle/>
          <a:p>
            <a:r>
              <a:rPr lang="en-US" dirty="0"/>
              <a:t>Expedited certification of a person to teach at any grade level through a cooperative program. </a:t>
            </a:r>
          </a:p>
          <a:p>
            <a:r>
              <a:rPr lang="en-US" dirty="0"/>
              <a:t>Programs must be approved by the EPSB.</a:t>
            </a:r>
          </a:p>
          <a:p>
            <a:r>
              <a:rPr lang="en-US" dirty="0"/>
              <a:t>Partnership between a college or university and a school district to develop a program.</a:t>
            </a:r>
          </a:p>
          <a:p>
            <a:r>
              <a:rPr lang="en-US" dirty="0"/>
              <a:t>Results in a bachelor's degree and initial certification within three (3) school years.</a:t>
            </a:r>
          </a:p>
          <a:p>
            <a:pPr lvl="1"/>
            <a:endParaRPr lang="en-US" dirty="0"/>
          </a:p>
        </p:txBody>
      </p:sp>
    </p:spTree>
    <p:extLst>
      <p:ext uri="{BB962C8B-B14F-4D97-AF65-F5344CB8AC3E}">
        <p14:creationId xmlns:p14="http://schemas.microsoft.com/office/powerpoint/2010/main" val="216365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891F-91A4-45E0-BC54-C83EFA46060A}"/>
              </a:ext>
            </a:extLst>
          </p:cNvPr>
          <p:cNvSpPr>
            <a:spLocks noGrp="1"/>
          </p:cNvSpPr>
          <p:nvPr>
            <p:ph type="title"/>
          </p:nvPr>
        </p:nvSpPr>
        <p:spPr/>
        <p:txBody>
          <a:bodyPr/>
          <a:lstStyle/>
          <a:p>
            <a:r>
              <a:rPr lang="en-US" dirty="0"/>
              <a:t>KRS 161.048 Requirements</a:t>
            </a:r>
          </a:p>
        </p:txBody>
      </p:sp>
      <p:sp>
        <p:nvSpPr>
          <p:cNvPr id="3" name="Content Placeholder 2">
            <a:extLst>
              <a:ext uri="{FF2B5EF4-FFF2-40B4-BE49-F238E27FC236}">
                <a16:creationId xmlns:a16="http://schemas.microsoft.com/office/drawing/2014/main" id="{EE93DCDC-204E-4E5E-855D-EE1E8AEBCF89}"/>
              </a:ext>
            </a:extLst>
          </p:cNvPr>
          <p:cNvSpPr>
            <a:spLocks noGrp="1"/>
          </p:cNvSpPr>
          <p:nvPr>
            <p:ph idx="1"/>
          </p:nvPr>
        </p:nvSpPr>
        <p:spPr>
          <a:xfrm>
            <a:off x="838200" y="1438183"/>
            <a:ext cx="10515600" cy="4516838"/>
          </a:xfrm>
        </p:spPr>
        <p:txBody>
          <a:bodyPr>
            <a:normAutofit lnSpcReduction="10000"/>
          </a:bodyPr>
          <a:lstStyle/>
          <a:p>
            <a:r>
              <a:rPr lang="en-US" dirty="0"/>
              <a:t>Includes a residency or paraprofessional component which employs the person within the district for the duration of the program to gain work experience to supplement the expedited program and reduced coursework.</a:t>
            </a:r>
          </a:p>
          <a:p>
            <a:r>
              <a:rPr lang="en-US" dirty="0"/>
              <a:t>Utilizes experienced teachers employed by the district to provide coaching and to mentor the candidates</a:t>
            </a:r>
          </a:p>
          <a:p>
            <a:r>
              <a:rPr lang="en-US" dirty="0"/>
              <a:t>Designed to meet the needs of the participating district and may include an emphasis in developing a teacher pipeline for the district's students, improving the numbers of underrepresented populations among the district's workforce, or focusing on increasing the number of teachers with certification areas that are in high demand.</a:t>
            </a:r>
          </a:p>
        </p:txBody>
      </p:sp>
    </p:spTree>
    <p:extLst>
      <p:ext uri="{BB962C8B-B14F-4D97-AF65-F5344CB8AC3E}">
        <p14:creationId xmlns:p14="http://schemas.microsoft.com/office/powerpoint/2010/main" val="185912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891F-91A4-45E0-BC54-C83EFA46060A}"/>
              </a:ext>
            </a:extLst>
          </p:cNvPr>
          <p:cNvSpPr>
            <a:spLocks noGrp="1"/>
          </p:cNvSpPr>
          <p:nvPr>
            <p:ph type="title"/>
          </p:nvPr>
        </p:nvSpPr>
        <p:spPr/>
        <p:txBody>
          <a:bodyPr/>
          <a:lstStyle/>
          <a:p>
            <a:r>
              <a:rPr lang="en-US" dirty="0"/>
              <a:t>KRS 161.048 Requirements</a:t>
            </a:r>
          </a:p>
        </p:txBody>
      </p:sp>
      <p:sp>
        <p:nvSpPr>
          <p:cNvPr id="3" name="Content Placeholder 2">
            <a:extLst>
              <a:ext uri="{FF2B5EF4-FFF2-40B4-BE49-F238E27FC236}">
                <a16:creationId xmlns:a16="http://schemas.microsoft.com/office/drawing/2014/main" id="{EE93DCDC-204E-4E5E-855D-EE1E8AEBCF89}"/>
              </a:ext>
            </a:extLst>
          </p:cNvPr>
          <p:cNvSpPr>
            <a:spLocks noGrp="1"/>
          </p:cNvSpPr>
          <p:nvPr>
            <p:ph idx="1"/>
          </p:nvPr>
        </p:nvSpPr>
        <p:spPr>
          <a:xfrm>
            <a:off x="838199" y="1603683"/>
            <a:ext cx="10809303" cy="4351338"/>
          </a:xfrm>
        </p:spPr>
        <p:txBody>
          <a:bodyPr>
            <a:normAutofit fontScale="92500" lnSpcReduction="10000"/>
          </a:bodyPr>
          <a:lstStyle/>
          <a:p>
            <a:r>
              <a:rPr lang="en-US" dirty="0"/>
              <a:t>A school district shall ensure the availability of funding for each candidate employed within the district for the duration of the candidate's participation in the program. </a:t>
            </a:r>
          </a:p>
          <a:p>
            <a:r>
              <a:rPr lang="en-US" dirty="0"/>
              <a:t>Does not require the district to continue employing the candidate during the program or after the candidate has received initial certification. </a:t>
            </a:r>
          </a:p>
          <a:p>
            <a:r>
              <a:rPr lang="en-US" dirty="0"/>
              <a:t> A person who has begun a traditional path or another option for certification shall be eligible to transfer into this option if the person meets the program's requirements. </a:t>
            </a:r>
          </a:p>
          <a:p>
            <a:r>
              <a:rPr lang="en-US" dirty="0"/>
              <a:t>If a district ends the partnership, they shall no longer accept new candidates but shall continue the partnership until the employed candidates complete the program or are no longer employed.</a:t>
            </a:r>
          </a:p>
        </p:txBody>
      </p:sp>
    </p:spTree>
    <p:extLst>
      <p:ext uri="{BB962C8B-B14F-4D97-AF65-F5344CB8AC3E}">
        <p14:creationId xmlns:p14="http://schemas.microsoft.com/office/powerpoint/2010/main" val="228134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61766C-0CD2-456A-9B78-FA3D7D34D6D3}"/>
              </a:ext>
            </a:extLst>
          </p:cNvPr>
          <p:cNvSpPr>
            <a:spLocks noGrp="1"/>
          </p:cNvSpPr>
          <p:nvPr>
            <p:ph type="title"/>
          </p:nvPr>
        </p:nvSpPr>
        <p:spPr/>
        <p:txBody>
          <a:bodyPr/>
          <a:lstStyle/>
          <a:p>
            <a:pPr algn="ctr"/>
            <a:r>
              <a:rPr lang="en-US" dirty="0"/>
              <a:t>Regulatory Requirements</a:t>
            </a:r>
          </a:p>
        </p:txBody>
      </p:sp>
      <p:sp>
        <p:nvSpPr>
          <p:cNvPr id="5" name="Text Placeholder 4">
            <a:extLst>
              <a:ext uri="{FF2B5EF4-FFF2-40B4-BE49-F238E27FC236}">
                <a16:creationId xmlns:a16="http://schemas.microsoft.com/office/drawing/2014/main" id="{4E9BD2C9-AAC0-4027-A503-DBC4187EC04F}"/>
              </a:ext>
            </a:extLst>
          </p:cNvPr>
          <p:cNvSpPr>
            <a:spLocks noGrp="1"/>
          </p:cNvSpPr>
          <p:nvPr>
            <p:ph type="body" idx="1"/>
          </p:nvPr>
        </p:nvSpPr>
        <p:spPr/>
        <p:txBody>
          <a:bodyPr/>
          <a:lstStyle/>
          <a:p>
            <a:pPr algn="ctr"/>
            <a:r>
              <a:rPr lang="en-US" dirty="0">
                <a:hlinkClick r:id="rId2"/>
              </a:rPr>
              <a:t>16 KAR 9:110</a:t>
            </a:r>
            <a:endParaRPr lang="en-US" dirty="0"/>
          </a:p>
        </p:txBody>
      </p:sp>
    </p:spTree>
    <p:extLst>
      <p:ext uri="{BB962C8B-B14F-4D97-AF65-F5344CB8AC3E}">
        <p14:creationId xmlns:p14="http://schemas.microsoft.com/office/powerpoint/2010/main" val="2719347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BBF50E6AAF5F41AC0F6AF77143C34A" ma:contentTypeVersion="13" ma:contentTypeDescription="Create a new document." ma:contentTypeScope="" ma:versionID="7b41cdf154239b3e2527fa50a6243660">
  <xsd:schema xmlns:xsd="http://www.w3.org/2001/XMLSchema" xmlns:xs="http://www.w3.org/2001/XMLSchema" xmlns:p="http://schemas.microsoft.com/office/2006/metadata/properties" xmlns:ns3="e1772d46-ff6c-4b7c-9063-1fdd122b69a4" xmlns:ns4="902fee62-6e69-4500-a216-cfd352051ea4" targetNamespace="http://schemas.microsoft.com/office/2006/metadata/properties" ma:root="true" ma:fieldsID="76069d561206e438432f230a5b917301" ns3:_="" ns4:_="">
    <xsd:import namespace="e1772d46-ff6c-4b7c-9063-1fdd122b69a4"/>
    <xsd:import namespace="902fee62-6e69-4500-a216-cfd352051ea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72d46-ff6c-4b7c-9063-1fdd122b69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2fee62-6e69-4500-a216-cfd352051ea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2.xml><?xml version="1.0" encoding="utf-8"?>
<ds:datastoreItem xmlns:ds="http://schemas.openxmlformats.org/officeDocument/2006/customXml" ds:itemID="{299422A5-4AC8-4356-81D0-76E57B66B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772d46-ff6c-4b7c-9063-1fdd122b69a4"/>
    <ds:schemaRef ds:uri="902fee62-6e69-4500-a216-cfd352051e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23462E-756B-41D6-B1F9-6F638FA4CEB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KDE PowerPoint Template</Template>
  <TotalTime>2458</TotalTime>
  <Words>1230</Words>
  <Application>Microsoft Office PowerPoint</Application>
  <PresentationFormat>Widescreen</PresentationFormat>
  <Paragraphs>94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Franklin Gothic Book</vt:lpstr>
      <vt:lpstr>Franklin Gothic Medium</vt:lpstr>
      <vt:lpstr>Office Theme</vt:lpstr>
      <vt:lpstr>Option 9</vt:lpstr>
      <vt:lpstr>Overview</vt:lpstr>
      <vt:lpstr>Overview</vt:lpstr>
      <vt:lpstr>Legal References</vt:lpstr>
      <vt:lpstr>Statutory Requirements</vt:lpstr>
      <vt:lpstr>KRS 161.048 Requirements</vt:lpstr>
      <vt:lpstr>KRS 161.048 Requirements</vt:lpstr>
      <vt:lpstr>KRS 161.048 Requirements</vt:lpstr>
      <vt:lpstr>Regulatory Requirements</vt:lpstr>
      <vt:lpstr>Sections</vt:lpstr>
      <vt:lpstr>Route Providers</vt:lpstr>
      <vt:lpstr>Application Requirements</vt:lpstr>
      <vt:lpstr>Residency</vt:lpstr>
      <vt:lpstr>Transfer Students</vt:lpstr>
      <vt:lpstr>Field Experience</vt:lpstr>
      <vt:lpstr>Student Teaching</vt:lpstr>
      <vt:lpstr>Application Review</vt:lpstr>
      <vt:lpstr>Questions???  Contact Information   Address: 300 Sower Blvd. 5th Floor             Frankfort, KY 40601  Phone: (502) 564-4606  Email:  todd.davis@education.ky.gov     cassie.trueblood@education.ky.gov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Professional Standards Board</dc:title>
  <dc:creator>Trueblood, Cassie - Office of Legal Services</dc:creator>
  <cp:lastModifiedBy>Hub, Kevin</cp:lastModifiedBy>
  <cp:revision>40</cp:revision>
  <cp:lastPrinted>2022-07-07T17:29:10Z</cp:lastPrinted>
  <dcterms:created xsi:type="dcterms:W3CDTF">2022-07-05T16:35:27Z</dcterms:created>
  <dcterms:modified xsi:type="dcterms:W3CDTF">2022-09-20T16:39:18Z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0x0101000EBBF50E6AAF5F41AC0F6AF77143C34A</vt:lpwstr>
  </property>
</Properties>
</file>